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7_71D2D7D6.xml" ContentType="application/vnd.ms-powerpoint.comments+xml"/>
  <Override PartName="/ppt/theme/themeOverride1.xml" ContentType="application/vnd.openxmlformats-officedocument.themeOverride+xml"/>
  <Override PartName="/ppt/notesSlides/notesSlide5.xml" ContentType="application/vnd.openxmlformats-officedocument.presentationml.notesSlide+xml"/>
  <Override PartName="/ppt/comments/modernComment_10D_BD8AFE52.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57" r:id="rId6"/>
    <p:sldId id="258" r:id="rId7"/>
    <p:sldId id="285" r:id="rId8"/>
    <p:sldId id="284" r:id="rId9"/>
    <p:sldId id="287" r:id="rId10"/>
    <p:sldId id="288" r:id="rId11"/>
    <p:sldId id="279" r:id="rId12"/>
    <p:sldId id="281" r:id="rId13"/>
    <p:sldId id="289" r:id="rId14"/>
    <p:sldId id="269" r:id="rId15"/>
    <p:sldId id="290" r:id="rId16"/>
    <p:sldId id="291" r:id="rId17"/>
    <p:sldId id="292" r:id="rId18"/>
    <p:sldId id="293" r:id="rId19"/>
    <p:sldId id="294" r:id="rId20"/>
    <p:sldId id="295" r:id="rId21"/>
    <p:sldId id="296" r:id="rId22"/>
    <p:sldId id="297" r:id="rId23"/>
    <p:sldId id="298" r:id="rId24"/>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6B38BD-83F7-A80B-DDC8-6D500B32FD0A}" name="Sanne Schou Pedersen" initials="SSP" userId="S::sanne@tourcompass.com::633a5b41-0d5d-4108-b0c9-9282d61673f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8FF"/>
    <a:srgbClr val="FF6700"/>
    <a:srgbClr val="766972"/>
    <a:srgbClr val="FAF3E9"/>
    <a:srgbClr val="46464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6110" autoAdjust="0"/>
  </p:normalViewPr>
  <p:slideViewPr>
    <p:cSldViewPr snapToGrid="0">
      <p:cViewPr varScale="1">
        <p:scale>
          <a:sx n="124" d="100"/>
          <a:sy n="124" d="100"/>
        </p:scale>
        <p:origin x="120" y="12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Hartman Hansen" userId="31f08417-5ddd-432f-b828-e55be8939252" providerId="ADAL" clId="{2E6659B0-E9A1-42CE-99E2-EB2CBA3C1CE7}"/>
    <pc:docChg chg="modSld">
      <pc:chgData name="Christina Hartman Hansen" userId="31f08417-5ddd-432f-b828-e55be8939252" providerId="ADAL" clId="{2E6659B0-E9A1-42CE-99E2-EB2CBA3C1CE7}" dt="2024-04-08T07:17:35.981" v="5" actId="14826"/>
      <pc:docMkLst>
        <pc:docMk/>
      </pc:docMkLst>
      <pc:sldChg chg="modSp">
        <pc:chgData name="Christina Hartman Hansen" userId="31f08417-5ddd-432f-b828-e55be8939252" providerId="ADAL" clId="{2E6659B0-E9A1-42CE-99E2-EB2CBA3C1CE7}" dt="2024-04-08T07:17:35.981" v="5" actId="14826"/>
        <pc:sldMkLst>
          <pc:docMk/>
          <pc:sldMk cId="2384929702" sldId="284"/>
        </pc:sldMkLst>
        <pc:picChg chg="mod">
          <ac:chgData name="Christina Hartman Hansen" userId="31f08417-5ddd-432f-b828-e55be8939252" providerId="ADAL" clId="{2E6659B0-E9A1-42CE-99E2-EB2CBA3C1CE7}" dt="2024-04-08T07:17:29.896" v="4" actId="14826"/>
          <ac:picMkLst>
            <pc:docMk/>
            <pc:sldMk cId="2384929702" sldId="284"/>
            <ac:picMk id="9" creationId="{1EA1254B-BA38-C77B-92F0-B5E59B9208F3}"/>
          </ac:picMkLst>
        </pc:picChg>
        <pc:picChg chg="mod">
          <ac:chgData name="Christina Hartman Hansen" userId="31f08417-5ddd-432f-b828-e55be8939252" providerId="ADAL" clId="{2E6659B0-E9A1-42CE-99E2-EB2CBA3C1CE7}" dt="2024-04-08T07:17:07.676" v="1" actId="14826"/>
          <ac:picMkLst>
            <pc:docMk/>
            <pc:sldMk cId="2384929702" sldId="284"/>
            <ac:picMk id="10" creationId="{75948FA1-8091-D1E1-E272-F105BC3CECC2}"/>
          </ac:picMkLst>
        </pc:picChg>
        <pc:picChg chg="mod">
          <ac:chgData name="Christina Hartman Hansen" userId="31f08417-5ddd-432f-b828-e55be8939252" providerId="ADAL" clId="{2E6659B0-E9A1-42CE-99E2-EB2CBA3C1CE7}" dt="2024-04-08T07:17:21.927" v="3" actId="14826"/>
          <ac:picMkLst>
            <pc:docMk/>
            <pc:sldMk cId="2384929702" sldId="284"/>
            <ac:picMk id="11" creationId="{95FA3F2A-45C5-8A18-0F4B-DEA50FF6DC88}"/>
          </ac:picMkLst>
        </pc:picChg>
        <pc:picChg chg="mod">
          <ac:chgData name="Christina Hartman Hansen" userId="31f08417-5ddd-432f-b828-e55be8939252" providerId="ADAL" clId="{2E6659B0-E9A1-42CE-99E2-EB2CBA3C1CE7}" dt="2024-04-08T07:17:14.940" v="2" actId="14826"/>
          <ac:picMkLst>
            <pc:docMk/>
            <pc:sldMk cId="2384929702" sldId="284"/>
            <ac:picMk id="12" creationId="{6D259C61-B663-729F-AACD-6B789EA83F2B}"/>
          </ac:picMkLst>
        </pc:picChg>
        <pc:picChg chg="mod">
          <ac:chgData name="Christina Hartman Hansen" userId="31f08417-5ddd-432f-b828-e55be8939252" providerId="ADAL" clId="{2E6659B0-E9A1-42CE-99E2-EB2CBA3C1CE7}" dt="2024-04-08T07:17:00.363" v="0" actId="14826"/>
          <ac:picMkLst>
            <pc:docMk/>
            <pc:sldMk cId="2384929702" sldId="284"/>
            <ac:picMk id="13" creationId="{439BC4CC-C675-6287-0C43-364E3D932C25}"/>
          </ac:picMkLst>
        </pc:picChg>
        <pc:picChg chg="mod">
          <ac:chgData name="Christina Hartman Hansen" userId="31f08417-5ddd-432f-b828-e55be8939252" providerId="ADAL" clId="{2E6659B0-E9A1-42CE-99E2-EB2CBA3C1CE7}" dt="2024-04-08T07:17:35.981" v="5" actId="14826"/>
          <ac:picMkLst>
            <pc:docMk/>
            <pc:sldMk cId="2384929702" sldId="284"/>
            <ac:picMk id="1026" creationId="{190F4B5F-F83B-A17A-D396-F3F3A3E1C0A3}"/>
          </ac:picMkLst>
        </pc:picChg>
      </pc:sldChg>
    </pc:docChg>
  </pc:docChgLst>
</pc:chgInfo>
</file>

<file path=ppt/comments/modernComment_10D_BD8AFE52.xml><?xml version="1.0" encoding="utf-8"?>
<p188:cmLst xmlns:a="http://schemas.openxmlformats.org/drawingml/2006/main" xmlns:r="http://schemas.openxmlformats.org/officeDocument/2006/relationships" xmlns:p188="http://schemas.microsoft.com/office/powerpoint/2018/8/main">
  <p188:cm id="{C2EEF6F4-A12E-4113-97CB-E040797D8E2E}" authorId="{5F6B38BD-83F7-A80B-DDC8-6D500B32FD0A}" status="resolved" created="2024-02-08T12:54:10.513" complete="100000">
    <ac:txMkLst xmlns:ac="http://schemas.microsoft.com/office/drawing/2013/main/command">
      <pc:docMk xmlns:pc="http://schemas.microsoft.com/office/powerpoint/2013/main/command"/>
      <pc:sldMk xmlns:pc="http://schemas.microsoft.com/office/powerpoint/2013/main/command" cId="3180002898" sldId="269"/>
      <ac:spMk id="3" creationId="{CDB984D2-CD0C-9C44-526D-E87AA90237E5}"/>
      <ac:txMk cp="0" len="110">
        <ac:context len="818" hash="819346966"/>
      </ac:txMk>
    </ac:txMkLst>
    <p188:txBody>
      <a:bodyPr/>
      <a:lstStyle/>
      <a:p>
        <a:r>
          <a:rPr lang="da-DK"/>
          <a:t>Indså han og ikke man evt?</a:t>
        </a:r>
      </a:p>
    </p188:txBody>
  </p188:cm>
  <p188:cm id="{02743A90-84C0-4657-9E64-2F4DEA14A225}" authorId="{5F6B38BD-83F7-A80B-DDC8-6D500B32FD0A}" status="resolved" created="2024-02-08T12:54:51.638" complete="100000">
    <ac:txMkLst xmlns:ac="http://schemas.microsoft.com/office/drawing/2013/main/command">
      <pc:docMk xmlns:pc="http://schemas.microsoft.com/office/powerpoint/2013/main/command"/>
      <pc:sldMk xmlns:pc="http://schemas.microsoft.com/office/powerpoint/2013/main/command" cId="3180002898" sldId="269"/>
      <ac:spMk id="3" creationId="{CDB984D2-CD0C-9C44-526D-E87AA90237E5}"/>
      <ac:txMk cp="807" len="10">
        <ac:context len="818" hash="819346966"/>
      </ac:txMk>
    </ac:txMkLst>
    <p188:txBody>
      <a:bodyPr/>
      <a:lstStyle/>
      <a:p>
        <a:r>
          <a:rPr lang="da-DK"/>
          <a:t>Fint skrevet. Måske nedton brugen af "man" lidt</a:t>
        </a:r>
      </a:p>
    </p188:txBody>
  </p188:cm>
</p188:cmLst>
</file>

<file path=ppt/comments/modernComment_117_71D2D7D6.xml><?xml version="1.0" encoding="utf-8"?>
<p188:cmLst xmlns:a="http://schemas.openxmlformats.org/drawingml/2006/main" xmlns:r="http://schemas.openxmlformats.org/officeDocument/2006/relationships" xmlns:p188="http://schemas.microsoft.com/office/powerpoint/2018/8/main">
  <p188:cm id="{6DBF7CA7-4511-47D8-903F-1B29BE7CCDC0}" authorId="{5F6B38BD-83F7-A80B-DDC8-6D500B32FD0A}" status="resolved" created="2024-02-08T12:44:57.204" complete="100000">
    <ac:deMkLst xmlns:ac="http://schemas.microsoft.com/office/drawing/2013/main/command">
      <pc:docMk xmlns:pc="http://schemas.microsoft.com/office/powerpoint/2013/main/command"/>
      <pc:sldMk xmlns:pc="http://schemas.microsoft.com/office/powerpoint/2013/main/command" cId="1909643222" sldId="279"/>
      <ac:spMk id="5" creationId="{C1EBDDC7-5B89-2A2F-7BA2-59D42017BB58}"/>
    </ac:deMkLst>
    <p188:txBody>
      <a:bodyPr/>
      <a:lstStyle/>
      <a:p>
        <a:r>
          <a:rPr lang="da-DK"/>
          <a:t>Vi har præsenteret den absolutte udledning for scope 1 og 2 samt for scope 1, 2 og 3 sammen med relative nøgletal, som afspejler antallet af kunder vi har haft i 2019, 2022 og 2023.
 Fra 2019 til 2023 har vi set et fald på 27% i den absolutte udledning for scope 1 og 2, mens udledningen per kunde inden for disse scopes er steget med 9%. Dette fald skyldes hovedsageligt omskiftningen til grøn strøm på vores kontorer.
I samme periode er den absolutte udledning for scope 1, 2 og 3 faldet med 23%, men udledningen per kunde for alle tre scopes er steget med 13%, hvilket delvist kan forklares med introduktionen af Australien som ny destination.
Som et resultat heraf vil de første CO2e-reduktioner frem mod 2030 blive opnået gennem øget energieffektivisering på vores egne kontorer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3D7766A-F6F3-47CD-9D1A-9C91DF7F6CF2}" type="datetimeFigureOut">
              <a:rPr lang="da-DK" smtClean="0"/>
              <a:t>08-04-2024</a:t>
            </a:fld>
            <a:endParaRPr lang="sv-SE"/>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0B40955-094D-4EAB-885E-A03A62113DC0}" type="slidenum">
              <a:rPr lang="da-DK" smtClean="0"/>
              <a:t>‹nr.›</a:t>
            </a:fld>
            <a:endParaRPr lang="sv-SE"/>
          </a:p>
        </p:txBody>
      </p:sp>
    </p:spTree>
    <p:extLst>
      <p:ext uri="{BB962C8B-B14F-4D97-AF65-F5344CB8AC3E}">
        <p14:creationId xmlns:p14="http://schemas.microsoft.com/office/powerpoint/2010/main" val="1517533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4</a:t>
            </a:fld>
            <a:endParaRPr lang="sv-SE"/>
          </a:p>
        </p:txBody>
      </p:sp>
    </p:spTree>
    <p:extLst>
      <p:ext uri="{BB962C8B-B14F-4D97-AF65-F5344CB8AC3E}">
        <p14:creationId xmlns:p14="http://schemas.microsoft.com/office/powerpoint/2010/main" val="230437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20</a:t>
            </a:fld>
            <a:endParaRPr lang="sv-SE"/>
          </a:p>
        </p:txBody>
      </p:sp>
    </p:spTree>
    <p:extLst>
      <p:ext uri="{BB962C8B-B14F-4D97-AF65-F5344CB8AC3E}">
        <p14:creationId xmlns:p14="http://schemas.microsoft.com/office/powerpoint/2010/main" val="316595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5</a:t>
            </a:fld>
            <a:endParaRPr lang="sv-SE"/>
          </a:p>
        </p:txBody>
      </p:sp>
    </p:spTree>
    <p:extLst>
      <p:ext uri="{BB962C8B-B14F-4D97-AF65-F5344CB8AC3E}">
        <p14:creationId xmlns:p14="http://schemas.microsoft.com/office/powerpoint/2010/main" val="125417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6</a:t>
            </a:fld>
            <a:endParaRPr lang="sv-SE"/>
          </a:p>
        </p:txBody>
      </p:sp>
    </p:spTree>
    <p:extLst>
      <p:ext uri="{BB962C8B-B14F-4D97-AF65-F5344CB8AC3E}">
        <p14:creationId xmlns:p14="http://schemas.microsoft.com/office/powerpoint/2010/main" val="3522147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7</a:t>
            </a:fld>
            <a:endParaRPr lang="sv-SE"/>
          </a:p>
        </p:txBody>
      </p:sp>
    </p:spTree>
    <p:extLst>
      <p:ext uri="{BB962C8B-B14F-4D97-AF65-F5344CB8AC3E}">
        <p14:creationId xmlns:p14="http://schemas.microsoft.com/office/powerpoint/2010/main" val="2415306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10</a:t>
            </a:fld>
            <a:endParaRPr lang="sv-SE"/>
          </a:p>
        </p:txBody>
      </p:sp>
    </p:spTree>
    <p:extLst>
      <p:ext uri="{BB962C8B-B14F-4D97-AF65-F5344CB8AC3E}">
        <p14:creationId xmlns:p14="http://schemas.microsoft.com/office/powerpoint/2010/main" val="998647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12</a:t>
            </a:fld>
            <a:endParaRPr lang="sv-SE"/>
          </a:p>
        </p:txBody>
      </p:sp>
    </p:spTree>
    <p:extLst>
      <p:ext uri="{BB962C8B-B14F-4D97-AF65-F5344CB8AC3E}">
        <p14:creationId xmlns:p14="http://schemas.microsoft.com/office/powerpoint/2010/main" val="2425481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16</a:t>
            </a:fld>
            <a:endParaRPr lang="sv-SE"/>
          </a:p>
        </p:txBody>
      </p:sp>
    </p:spTree>
    <p:extLst>
      <p:ext uri="{BB962C8B-B14F-4D97-AF65-F5344CB8AC3E}">
        <p14:creationId xmlns:p14="http://schemas.microsoft.com/office/powerpoint/2010/main" val="559369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18</a:t>
            </a:fld>
            <a:endParaRPr lang="sv-SE"/>
          </a:p>
        </p:txBody>
      </p:sp>
    </p:spTree>
    <p:extLst>
      <p:ext uri="{BB962C8B-B14F-4D97-AF65-F5344CB8AC3E}">
        <p14:creationId xmlns:p14="http://schemas.microsoft.com/office/powerpoint/2010/main" val="3262396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19</a:t>
            </a:fld>
            <a:endParaRPr lang="sv-SE"/>
          </a:p>
        </p:txBody>
      </p:sp>
    </p:spTree>
    <p:extLst>
      <p:ext uri="{BB962C8B-B14F-4D97-AF65-F5344CB8AC3E}">
        <p14:creationId xmlns:p14="http://schemas.microsoft.com/office/powerpoint/2010/main" val="2109418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0056CF-64A6-0CB4-CAC5-09CD864C5B5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47E2877-CAC0-4094-F5E7-B814214052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17AB68F-1F6C-95F2-874A-42718DB6D7F4}"/>
              </a:ext>
            </a:extLst>
          </p:cNvPr>
          <p:cNvSpPr>
            <a:spLocks noGrp="1"/>
          </p:cNvSpPr>
          <p:nvPr>
            <p:ph type="dt" sz="half" idx="10"/>
          </p:nvPr>
        </p:nvSpPr>
        <p:spPr/>
        <p:txBody>
          <a:bodyPr/>
          <a:lstStyle/>
          <a:p>
            <a:fld id="{A9B8DA3C-EE61-47FE-959C-90BE8EEB59A4}" type="datetime1">
              <a:rPr lang="da-DK" smtClean="0"/>
              <a:t>08-04-2024</a:t>
            </a:fld>
            <a:endParaRPr lang="da-DK"/>
          </a:p>
        </p:txBody>
      </p:sp>
      <p:sp>
        <p:nvSpPr>
          <p:cNvPr id="5" name="Pladsholder til sidefod 4">
            <a:extLst>
              <a:ext uri="{FF2B5EF4-FFF2-40B4-BE49-F238E27FC236}">
                <a16:creationId xmlns:a16="http://schemas.microsoft.com/office/drawing/2014/main" id="{41472C00-CDE9-7B4C-D72F-EB6B994C7A4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1212D9B-7B86-7179-1DCB-0E32DCB79F98}"/>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340700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F55707-3F91-4437-E87B-A274BA5D2AA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556498D-3579-DF7E-FEE5-48DC08C3F97D}"/>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3357D43-348E-0C46-5470-3A1E19D6AD67}"/>
              </a:ext>
            </a:extLst>
          </p:cNvPr>
          <p:cNvSpPr>
            <a:spLocks noGrp="1"/>
          </p:cNvSpPr>
          <p:nvPr>
            <p:ph type="dt" sz="half" idx="10"/>
          </p:nvPr>
        </p:nvSpPr>
        <p:spPr/>
        <p:txBody>
          <a:bodyPr/>
          <a:lstStyle/>
          <a:p>
            <a:fld id="{FD0A088E-406F-4DFD-8255-1A88F9D3EFD4}" type="datetime1">
              <a:rPr lang="da-DK" smtClean="0"/>
              <a:t>08-04-2024</a:t>
            </a:fld>
            <a:endParaRPr lang="da-DK"/>
          </a:p>
        </p:txBody>
      </p:sp>
      <p:sp>
        <p:nvSpPr>
          <p:cNvPr id="5" name="Pladsholder til sidefod 4">
            <a:extLst>
              <a:ext uri="{FF2B5EF4-FFF2-40B4-BE49-F238E27FC236}">
                <a16:creationId xmlns:a16="http://schemas.microsoft.com/office/drawing/2014/main" id="{25D753C7-6C07-04A7-53C7-20EA6C5F073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9E36321-959A-131F-8958-5B8FF02BAFFA}"/>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373227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E918C51-319F-DE53-7AA1-2D446386A1FC}"/>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7BA798C-ECB7-1E20-EE83-41B1A8D1130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5280334-BC82-7804-DB70-0A9730A6D709}"/>
              </a:ext>
            </a:extLst>
          </p:cNvPr>
          <p:cNvSpPr>
            <a:spLocks noGrp="1"/>
          </p:cNvSpPr>
          <p:nvPr>
            <p:ph type="dt" sz="half" idx="10"/>
          </p:nvPr>
        </p:nvSpPr>
        <p:spPr/>
        <p:txBody>
          <a:bodyPr/>
          <a:lstStyle/>
          <a:p>
            <a:fld id="{3BE2672F-CA37-4378-98D5-7F60B8DD7D16}" type="datetime1">
              <a:rPr lang="da-DK" smtClean="0"/>
              <a:t>08-04-2024</a:t>
            </a:fld>
            <a:endParaRPr lang="da-DK"/>
          </a:p>
        </p:txBody>
      </p:sp>
      <p:sp>
        <p:nvSpPr>
          <p:cNvPr id="5" name="Pladsholder til sidefod 4">
            <a:extLst>
              <a:ext uri="{FF2B5EF4-FFF2-40B4-BE49-F238E27FC236}">
                <a16:creationId xmlns:a16="http://schemas.microsoft.com/office/drawing/2014/main" id="{E6F2476C-3A50-2342-0AD9-7AF1D638797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846E62E-13F1-4309-C201-F2FE19EB36B5}"/>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029389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6791-7A9F-A926-BC8C-55B453A64DB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DF1451A-6BFF-02C2-980E-BCB3C81B8CBA}"/>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976D36F-8EF3-4E48-47F2-BB26CD9B5CA3}"/>
              </a:ext>
            </a:extLst>
          </p:cNvPr>
          <p:cNvSpPr>
            <a:spLocks noGrp="1"/>
          </p:cNvSpPr>
          <p:nvPr>
            <p:ph type="dt" sz="half" idx="10"/>
          </p:nvPr>
        </p:nvSpPr>
        <p:spPr/>
        <p:txBody>
          <a:bodyPr/>
          <a:lstStyle/>
          <a:p>
            <a:fld id="{92A516FB-9D68-47B8-BEB7-34453786323D}" type="datetime1">
              <a:rPr lang="da-DK" smtClean="0"/>
              <a:t>08-04-2024</a:t>
            </a:fld>
            <a:endParaRPr lang="da-DK"/>
          </a:p>
        </p:txBody>
      </p:sp>
      <p:sp>
        <p:nvSpPr>
          <p:cNvPr id="5" name="Pladsholder til sidefod 4">
            <a:extLst>
              <a:ext uri="{FF2B5EF4-FFF2-40B4-BE49-F238E27FC236}">
                <a16:creationId xmlns:a16="http://schemas.microsoft.com/office/drawing/2014/main" id="{53C2030A-E4AA-28A6-4583-E9E549CD271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FEBD9B1-B92D-7DB0-DA7E-A95F15F23A1B}"/>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3852143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9394DA-95D0-15BB-F82C-B6918E08C11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AD1E50E1-3E27-72E7-7DC3-5D4BE23CE5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693C0CB4-8A23-7561-80E0-9C0D193194DB}"/>
              </a:ext>
            </a:extLst>
          </p:cNvPr>
          <p:cNvSpPr>
            <a:spLocks noGrp="1"/>
          </p:cNvSpPr>
          <p:nvPr>
            <p:ph type="dt" sz="half" idx="10"/>
          </p:nvPr>
        </p:nvSpPr>
        <p:spPr/>
        <p:txBody>
          <a:bodyPr/>
          <a:lstStyle/>
          <a:p>
            <a:fld id="{2838B869-5F17-4FCD-B23F-08111E6F054F}" type="datetime1">
              <a:rPr lang="da-DK" smtClean="0"/>
              <a:t>08-04-2024</a:t>
            </a:fld>
            <a:endParaRPr lang="da-DK"/>
          </a:p>
        </p:txBody>
      </p:sp>
      <p:sp>
        <p:nvSpPr>
          <p:cNvPr id="5" name="Pladsholder til sidefod 4">
            <a:extLst>
              <a:ext uri="{FF2B5EF4-FFF2-40B4-BE49-F238E27FC236}">
                <a16:creationId xmlns:a16="http://schemas.microsoft.com/office/drawing/2014/main" id="{A0E9D3BC-7E2A-76EA-6CB2-CFC30694867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286746C-AE68-EB5B-85F9-5779B41265A0}"/>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438157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106F5-3065-813D-B575-C5FD49F3A16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2FD75F0-F987-6E4F-2D1F-C24AF3390DA3}"/>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3ECB064-9710-8584-C80A-29CE94287628}"/>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D7E0D3B-57F3-C9CD-BF41-19984674A591}"/>
              </a:ext>
            </a:extLst>
          </p:cNvPr>
          <p:cNvSpPr>
            <a:spLocks noGrp="1"/>
          </p:cNvSpPr>
          <p:nvPr>
            <p:ph type="dt" sz="half" idx="10"/>
          </p:nvPr>
        </p:nvSpPr>
        <p:spPr/>
        <p:txBody>
          <a:bodyPr/>
          <a:lstStyle/>
          <a:p>
            <a:fld id="{9F7AC4CB-3082-43C4-90B3-8774106CD282}" type="datetime1">
              <a:rPr lang="da-DK" smtClean="0"/>
              <a:t>08-04-2024</a:t>
            </a:fld>
            <a:endParaRPr lang="da-DK"/>
          </a:p>
        </p:txBody>
      </p:sp>
      <p:sp>
        <p:nvSpPr>
          <p:cNvPr id="6" name="Pladsholder til sidefod 5">
            <a:extLst>
              <a:ext uri="{FF2B5EF4-FFF2-40B4-BE49-F238E27FC236}">
                <a16:creationId xmlns:a16="http://schemas.microsoft.com/office/drawing/2014/main" id="{5C4BB5D7-707C-2DB0-4008-D732D009873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1C6BD53-9357-18F1-30C2-7151A010137D}"/>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73308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73FD7-480C-AB84-E8E5-92C9DDB33725}"/>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06D142F-2937-E118-207F-AFECA45D32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C23179F-3CFB-3EDC-EAA6-7E8E522E6EDD}"/>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6F141F4-594C-F9BF-ABC4-C0F5FF17BC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D49F5CC-0895-B7BF-590A-2C039F952A3A}"/>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22A797F7-A59B-90C9-0A72-1BFD805996D7}"/>
              </a:ext>
            </a:extLst>
          </p:cNvPr>
          <p:cNvSpPr>
            <a:spLocks noGrp="1"/>
          </p:cNvSpPr>
          <p:nvPr>
            <p:ph type="dt" sz="half" idx="10"/>
          </p:nvPr>
        </p:nvSpPr>
        <p:spPr/>
        <p:txBody>
          <a:bodyPr/>
          <a:lstStyle/>
          <a:p>
            <a:fld id="{C3BF3397-2917-414C-966F-2C1EF463555A}" type="datetime1">
              <a:rPr lang="da-DK" smtClean="0"/>
              <a:t>08-04-2024</a:t>
            </a:fld>
            <a:endParaRPr lang="da-DK"/>
          </a:p>
        </p:txBody>
      </p:sp>
      <p:sp>
        <p:nvSpPr>
          <p:cNvPr id="8" name="Pladsholder til sidefod 7">
            <a:extLst>
              <a:ext uri="{FF2B5EF4-FFF2-40B4-BE49-F238E27FC236}">
                <a16:creationId xmlns:a16="http://schemas.microsoft.com/office/drawing/2014/main" id="{C5383223-0F2B-7C57-3C2A-C4D9E8FA76D9}"/>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E821B51B-F4B5-378F-2C8E-410419183532}"/>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4096440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5854BD-7D55-A72D-8070-FC2ED572DBCD}"/>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58200E54-111C-1B44-155D-F5907D00AF9B}"/>
              </a:ext>
            </a:extLst>
          </p:cNvPr>
          <p:cNvSpPr>
            <a:spLocks noGrp="1"/>
          </p:cNvSpPr>
          <p:nvPr>
            <p:ph type="dt" sz="half" idx="10"/>
          </p:nvPr>
        </p:nvSpPr>
        <p:spPr/>
        <p:txBody>
          <a:bodyPr/>
          <a:lstStyle/>
          <a:p>
            <a:fld id="{52A3528D-CD32-4311-BED6-564D7990CB5A}" type="datetime1">
              <a:rPr lang="da-DK" smtClean="0"/>
              <a:t>08-04-2024</a:t>
            </a:fld>
            <a:endParaRPr lang="da-DK"/>
          </a:p>
        </p:txBody>
      </p:sp>
      <p:sp>
        <p:nvSpPr>
          <p:cNvPr id="4" name="Pladsholder til sidefod 3">
            <a:extLst>
              <a:ext uri="{FF2B5EF4-FFF2-40B4-BE49-F238E27FC236}">
                <a16:creationId xmlns:a16="http://schemas.microsoft.com/office/drawing/2014/main" id="{9CAA3BAA-B00E-CCBB-EA68-7ED98A4138D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254342D-C2ED-C5F6-98A4-A81C5939C457}"/>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261470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75199FB-D815-AABD-2556-40226A008B36}"/>
              </a:ext>
            </a:extLst>
          </p:cNvPr>
          <p:cNvSpPr>
            <a:spLocks noGrp="1"/>
          </p:cNvSpPr>
          <p:nvPr>
            <p:ph type="dt" sz="half" idx="10"/>
          </p:nvPr>
        </p:nvSpPr>
        <p:spPr/>
        <p:txBody>
          <a:bodyPr/>
          <a:lstStyle/>
          <a:p>
            <a:fld id="{F6456759-5324-4C6E-A7B5-E583BA5FC547}" type="datetime1">
              <a:rPr lang="da-DK" smtClean="0"/>
              <a:t>08-04-2024</a:t>
            </a:fld>
            <a:endParaRPr lang="da-DK"/>
          </a:p>
        </p:txBody>
      </p:sp>
      <p:sp>
        <p:nvSpPr>
          <p:cNvPr id="3" name="Pladsholder til sidefod 2">
            <a:extLst>
              <a:ext uri="{FF2B5EF4-FFF2-40B4-BE49-F238E27FC236}">
                <a16:creationId xmlns:a16="http://schemas.microsoft.com/office/drawing/2014/main" id="{14EFC8C3-2FC0-E8A0-9201-CE501203348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CFBD2CD-9E5C-BDAE-8EEA-EA47B0C9B024}"/>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321212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6DB5A-EF9E-5839-2308-53F08EB89EF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4203055-8823-8786-3C72-9BF48EFECA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9111A8F-6917-F721-4DB6-EA25110FD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9CB84A8-6C91-015E-5246-6F50E8F45927}"/>
              </a:ext>
            </a:extLst>
          </p:cNvPr>
          <p:cNvSpPr>
            <a:spLocks noGrp="1"/>
          </p:cNvSpPr>
          <p:nvPr>
            <p:ph type="dt" sz="half" idx="10"/>
          </p:nvPr>
        </p:nvSpPr>
        <p:spPr/>
        <p:txBody>
          <a:bodyPr/>
          <a:lstStyle/>
          <a:p>
            <a:fld id="{5A415757-3573-463C-9215-BFE7BAA0D271}" type="datetime1">
              <a:rPr lang="da-DK" smtClean="0"/>
              <a:t>08-04-2024</a:t>
            </a:fld>
            <a:endParaRPr lang="da-DK"/>
          </a:p>
        </p:txBody>
      </p:sp>
      <p:sp>
        <p:nvSpPr>
          <p:cNvPr id="6" name="Pladsholder til sidefod 5">
            <a:extLst>
              <a:ext uri="{FF2B5EF4-FFF2-40B4-BE49-F238E27FC236}">
                <a16:creationId xmlns:a16="http://schemas.microsoft.com/office/drawing/2014/main" id="{B9DA2791-2A47-CF15-871C-263CF05D600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01840E8-1006-3F0A-7F3B-4297307079C2}"/>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2692604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70B932-FB4A-4D9B-4ABC-089BCED1320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C00E030-6340-DA0F-2963-ACF9181511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C6CB910A-4642-F5F5-4E11-0FDF9B577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124A634-20A6-B330-C0D0-833284318510}"/>
              </a:ext>
            </a:extLst>
          </p:cNvPr>
          <p:cNvSpPr>
            <a:spLocks noGrp="1"/>
          </p:cNvSpPr>
          <p:nvPr>
            <p:ph type="dt" sz="half" idx="10"/>
          </p:nvPr>
        </p:nvSpPr>
        <p:spPr/>
        <p:txBody>
          <a:bodyPr/>
          <a:lstStyle/>
          <a:p>
            <a:fld id="{398C2E70-BA86-4543-B364-976FA5F9DBB7}" type="datetime1">
              <a:rPr lang="da-DK" smtClean="0"/>
              <a:t>08-04-2024</a:t>
            </a:fld>
            <a:endParaRPr lang="da-DK"/>
          </a:p>
        </p:txBody>
      </p:sp>
      <p:sp>
        <p:nvSpPr>
          <p:cNvPr id="6" name="Pladsholder til sidefod 5">
            <a:extLst>
              <a:ext uri="{FF2B5EF4-FFF2-40B4-BE49-F238E27FC236}">
                <a16:creationId xmlns:a16="http://schemas.microsoft.com/office/drawing/2014/main" id="{039846D6-2722-57FB-1227-4C9AC53F91F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C14CF52-C426-5A8D-0EEE-7AA6321C9B7A}"/>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2853524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4488B57-2B47-5F1A-4708-464F2485F1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E125022-24D5-28D1-5E45-1D3C5641C6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AB80AB2-1DF1-54B3-E1F6-6996F10D1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42CC45-FF81-4F3B-8DA4-2D9AE95C1757}" type="datetime1">
              <a:rPr lang="da-DK" smtClean="0"/>
              <a:t>08-04-2024</a:t>
            </a:fld>
            <a:endParaRPr lang="da-DK"/>
          </a:p>
        </p:txBody>
      </p:sp>
      <p:sp>
        <p:nvSpPr>
          <p:cNvPr id="5" name="Pladsholder til sidefod 4">
            <a:extLst>
              <a:ext uri="{FF2B5EF4-FFF2-40B4-BE49-F238E27FC236}">
                <a16:creationId xmlns:a16="http://schemas.microsoft.com/office/drawing/2014/main" id="{16DC1D2E-6353-B11D-8649-CC1D0D0A82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212E958D-6080-AD6F-1341-C8C6439689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4D9711-E2F1-4010-9E5D-6605457BFF7B}" type="slidenum">
              <a:rPr lang="da-DK" smtClean="0"/>
              <a:t>‹nr.›</a:t>
            </a:fld>
            <a:endParaRPr lang="da-DK"/>
          </a:p>
        </p:txBody>
      </p:sp>
    </p:spTree>
    <p:extLst>
      <p:ext uri="{BB962C8B-B14F-4D97-AF65-F5344CB8AC3E}">
        <p14:creationId xmlns:p14="http://schemas.microsoft.com/office/powerpoint/2010/main" val="1046443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microsoft.com/office/2018/10/relationships/comments" Target="../comments/modernComment_10D_BD8AFE5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8/10/relationships/comments" Target="../comments/modernComment_117_71D2D7D6.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kstfelt 13">
            <a:extLst>
              <a:ext uri="{FF2B5EF4-FFF2-40B4-BE49-F238E27FC236}">
                <a16:creationId xmlns:a16="http://schemas.microsoft.com/office/drawing/2014/main" id="{8E07637B-4A9F-10E0-CBB4-118433004265}"/>
              </a:ext>
            </a:extLst>
          </p:cNvPr>
          <p:cNvSpPr txBox="1"/>
          <p:nvPr/>
        </p:nvSpPr>
        <p:spPr>
          <a:xfrm>
            <a:off x="522883" y="5100915"/>
            <a:ext cx="7531101" cy="646331"/>
          </a:xfrm>
          <a:prstGeom prst="rect">
            <a:avLst/>
          </a:prstGeom>
          <a:noFill/>
        </p:spPr>
        <p:txBody>
          <a:bodyPr wrap="none" rtlCol="0">
            <a:spAutoFit/>
          </a:bodyPr>
          <a:lstStyle/>
          <a:p>
            <a:r>
              <a:rPr lang="sv-SE" sz="3600" dirty="0">
                <a:solidFill>
                  <a:schemeClr val="bg1">
                    <a:lumMod val="95000"/>
                  </a:schemeClr>
                </a:solidFill>
                <a:effectLst>
                  <a:outerShdw blurRad="50800" dist="50800" dir="5400000" sx="101000" sy="101000" algn="ctr" rotWithShape="0">
                    <a:schemeClr val="tx1">
                      <a:alpha val="23000"/>
                    </a:schemeClr>
                  </a:outerShdw>
                </a:effectLst>
                <a:latin typeface="Core Sans D 55 Bold" panose="020B0803030302020204" pitchFamily="34" charset="0"/>
              </a:rPr>
              <a:t>Stora äventyr med gott samvete</a:t>
            </a:r>
          </a:p>
        </p:txBody>
      </p:sp>
      <p:sp>
        <p:nvSpPr>
          <p:cNvPr id="2" name="Tekstfelt 1">
            <a:extLst>
              <a:ext uri="{FF2B5EF4-FFF2-40B4-BE49-F238E27FC236}">
                <a16:creationId xmlns:a16="http://schemas.microsoft.com/office/drawing/2014/main" id="{2A8405C8-1A25-34DD-C89B-C2F508EA0FD5}"/>
              </a:ext>
            </a:extLst>
          </p:cNvPr>
          <p:cNvSpPr txBox="1"/>
          <p:nvPr/>
        </p:nvSpPr>
        <p:spPr>
          <a:xfrm>
            <a:off x="551458" y="5683196"/>
            <a:ext cx="7723862" cy="384721"/>
          </a:xfrm>
          <a:prstGeom prst="rect">
            <a:avLst/>
          </a:prstGeom>
          <a:noFill/>
        </p:spPr>
        <p:txBody>
          <a:bodyPr wrap="square" rtlCol="0">
            <a:spAutoFit/>
          </a:bodyPr>
          <a:lstStyle/>
          <a:p>
            <a:r>
              <a:rPr lang="sv-SE" sz="1900" dirty="0">
                <a:solidFill>
                  <a:schemeClr val="bg1">
                    <a:lumMod val="95000"/>
                  </a:schemeClr>
                </a:solidFill>
                <a:effectLst>
                  <a:outerShdw blurRad="50800" dist="50800" dir="5400000" algn="ctr" rotWithShape="0">
                    <a:schemeClr val="tx1">
                      <a:alpha val="20000"/>
                    </a:schemeClr>
                  </a:outerShdw>
                </a:effectLst>
                <a:latin typeface="Core Sans D 55 Bold" panose="020B0803030302020204" pitchFamily="34" charset="0"/>
              </a:rPr>
              <a:t>Hållbarhetsrapport 2023: Resultat och framtida mål</a:t>
            </a:r>
          </a:p>
        </p:txBody>
      </p:sp>
      <p:sp>
        <p:nvSpPr>
          <p:cNvPr id="3" name="Rektangel 2">
            <a:extLst>
              <a:ext uri="{FF2B5EF4-FFF2-40B4-BE49-F238E27FC236}">
                <a16:creationId xmlns:a16="http://schemas.microsoft.com/office/drawing/2014/main" id="{A2AFA218-D737-8660-29B4-FACBCFC67C8A}"/>
              </a:ext>
            </a:extLst>
          </p:cNvPr>
          <p:cNvSpPr/>
          <p:nvPr/>
        </p:nvSpPr>
        <p:spPr>
          <a:xfrm>
            <a:off x="652116" y="6169271"/>
            <a:ext cx="856644" cy="272316"/>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4" name="Tekstfelt 3">
            <a:extLst>
              <a:ext uri="{FF2B5EF4-FFF2-40B4-BE49-F238E27FC236}">
                <a16:creationId xmlns:a16="http://schemas.microsoft.com/office/drawing/2014/main" id="{DBC1234D-F366-8C3F-13AC-82FC5E8DF39C}"/>
              </a:ext>
            </a:extLst>
          </p:cNvPr>
          <p:cNvSpPr txBox="1"/>
          <p:nvPr/>
        </p:nvSpPr>
        <p:spPr>
          <a:xfrm>
            <a:off x="665758" y="6197730"/>
            <a:ext cx="843002" cy="230832"/>
          </a:xfrm>
          <a:prstGeom prst="rect">
            <a:avLst/>
          </a:prstGeom>
          <a:noFill/>
        </p:spPr>
        <p:txBody>
          <a:bodyPr wrap="square" rtlCol="0">
            <a:spAutoFit/>
          </a:bodyPr>
          <a:lstStyle/>
          <a:p>
            <a:r>
              <a:rPr lang="sv-SE" sz="900" dirty="0">
                <a:solidFill>
                  <a:schemeClr val="bg1">
                    <a:lumMod val="95000"/>
                  </a:schemeClr>
                </a:solidFill>
              </a:rPr>
              <a:t>Februari 2024</a:t>
            </a:r>
          </a:p>
        </p:txBody>
      </p:sp>
      <p:pic>
        <p:nvPicPr>
          <p:cNvPr id="5" name="Billede 4">
            <a:extLst>
              <a:ext uri="{FF2B5EF4-FFF2-40B4-BE49-F238E27FC236}">
                <a16:creationId xmlns:a16="http://schemas.microsoft.com/office/drawing/2014/main" id="{9521BCE0-2D0A-EE21-474B-9FCFA0F964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1482" y="376646"/>
            <a:ext cx="2654233" cy="557368"/>
          </a:xfrm>
          <a:prstGeom prst="rect">
            <a:avLst/>
          </a:prstGeom>
          <a:effectLst>
            <a:outerShdw blurRad="355600" dist="50800" dir="5400000" algn="ctr" rotWithShape="0">
              <a:schemeClr val="tx1">
                <a:alpha val="27000"/>
              </a:schemeClr>
            </a:outerShdw>
          </a:effectLst>
        </p:spPr>
      </p:pic>
    </p:spTree>
    <p:extLst>
      <p:ext uri="{BB962C8B-B14F-4D97-AF65-F5344CB8AC3E}">
        <p14:creationId xmlns:p14="http://schemas.microsoft.com/office/powerpoint/2010/main" val="2622000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10</a:t>
            </a:fld>
            <a:endParaRPr lang="sv-SE"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0" y="2747024"/>
            <a:ext cx="12191999" cy="630942"/>
          </a:xfrm>
          <a:prstGeom prst="rect">
            <a:avLst/>
          </a:prstGeom>
          <a:noFill/>
        </p:spPr>
        <p:txBody>
          <a:bodyPr wrap="square" rtlCol="0">
            <a:spAutoFit/>
          </a:bodyPr>
          <a:lstStyle/>
          <a:p>
            <a:pPr algn="ctr"/>
            <a:r>
              <a:rPr lang="sv-SE" sz="3500" dirty="0">
                <a:solidFill>
                  <a:srgbClr val="FAF3E9"/>
                </a:solidFill>
                <a:latin typeface="Core Sans D 55 Bold" panose="020B0803030302020204" pitchFamily="34" charset="0"/>
              </a:rPr>
              <a:t>Djurvälfärd</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2133600" y="3878927"/>
            <a:ext cx="3535679" cy="2467855"/>
          </a:xfrm>
          <a:prstGeom prst="rect">
            <a:avLst/>
          </a:prstGeom>
          <a:noFill/>
        </p:spPr>
        <p:txBody>
          <a:bodyPr wrap="square" rtlCol="0">
            <a:spAutoFit/>
          </a:bodyPr>
          <a:lstStyle/>
          <a:p>
            <a:pPr>
              <a:lnSpc>
                <a:spcPct val="107000"/>
              </a:lnSpc>
              <a:spcAft>
                <a:spcPts val="800"/>
              </a:spcAft>
            </a:pPr>
            <a:r>
              <a:rPr lang="sv-SE" sz="1000" dirty="0">
                <a:solidFill>
                  <a:srgbClr val="464646"/>
                </a:solidFill>
                <a:latin typeface="Core Sans D 35 Regular" panose="020B0503030302020204" pitchFamily="34" charset="0"/>
              </a:rPr>
              <a:t>År 2023 fortsatte vi vårt goda samarbete med World Animal Protection omkring djurvälfärd. </a:t>
            </a:r>
          </a:p>
          <a:p>
            <a:pPr>
              <a:lnSpc>
                <a:spcPct val="107000"/>
              </a:lnSpc>
              <a:spcAft>
                <a:spcPts val="800"/>
              </a:spcAft>
            </a:pPr>
            <a:r>
              <a:rPr lang="sv-SE" sz="1000" dirty="0">
                <a:solidFill>
                  <a:srgbClr val="464646"/>
                </a:solidFill>
                <a:latin typeface="Core Sans D 35 Regular" panose="020B0503030302020204" pitchFamily="34" charset="0"/>
              </a:rPr>
              <a:t>När du reser med TourCompass kan du därför inte:</a:t>
            </a:r>
          </a:p>
          <a:p>
            <a:pPr marL="342900" lvl="0" indent="-342900">
              <a:lnSpc>
                <a:spcPct val="107000"/>
              </a:lnSpc>
              <a:buFont typeface="Symbol" panose="05050102010706020507" pitchFamily="18" charset="2"/>
              <a:buChar char=""/>
            </a:pPr>
            <a:r>
              <a:rPr lang="sv-SE" sz="1000" dirty="0">
                <a:solidFill>
                  <a:srgbClr val="464646"/>
                </a:solidFill>
                <a:latin typeface="Core Sans D 35 Regular" panose="020B0503030302020204" pitchFamily="34" charset="0"/>
              </a:rPr>
              <a:t>Simma med delfiner i fångenskap</a:t>
            </a:r>
          </a:p>
          <a:p>
            <a:pPr marL="342900" lvl="0" indent="-342900">
              <a:lnSpc>
                <a:spcPct val="107000"/>
              </a:lnSpc>
              <a:buFont typeface="Symbol" panose="05050102010706020507" pitchFamily="18" charset="2"/>
              <a:buChar char=""/>
            </a:pPr>
            <a:r>
              <a:rPr lang="sv-SE" sz="1000" dirty="0">
                <a:solidFill>
                  <a:srgbClr val="464646"/>
                </a:solidFill>
                <a:latin typeface="Core Sans D 35 Regular" panose="020B0503030302020204" pitchFamily="34" charset="0"/>
              </a:rPr>
              <a:t>Rida på elefanter</a:t>
            </a:r>
          </a:p>
          <a:p>
            <a:pPr marL="342900" lvl="0" indent="-342900">
              <a:lnSpc>
                <a:spcPct val="107000"/>
              </a:lnSpc>
              <a:buFont typeface="Symbol" panose="05050102010706020507" pitchFamily="18" charset="2"/>
              <a:buChar char=""/>
            </a:pPr>
            <a:r>
              <a:rPr lang="sv-SE" sz="1000" dirty="0">
                <a:solidFill>
                  <a:srgbClr val="464646"/>
                </a:solidFill>
                <a:latin typeface="Core Sans D 35 Regular" panose="020B0503030302020204" pitchFamily="34" charset="0"/>
              </a:rPr>
              <a:t>Klappa lejon och geparder</a:t>
            </a:r>
          </a:p>
          <a:p>
            <a:pPr marL="342900" lvl="0" indent="-342900">
              <a:lnSpc>
                <a:spcPct val="107000"/>
              </a:lnSpc>
              <a:buFont typeface="Symbol" panose="05050102010706020507" pitchFamily="18" charset="2"/>
              <a:buChar char=""/>
            </a:pPr>
            <a:r>
              <a:rPr lang="sv-SE" sz="1000" dirty="0">
                <a:solidFill>
                  <a:srgbClr val="464646"/>
                </a:solidFill>
                <a:latin typeface="Core Sans D 35 Regular" panose="020B0503030302020204" pitchFamily="34" charset="0"/>
              </a:rPr>
              <a:t>Ta selfies med tigrar</a:t>
            </a:r>
          </a:p>
          <a:p>
            <a:pPr marL="342900" lvl="0" indent="-342900">
              <a:lnSpc>
                <a:spcPct val="107000"/>
              </a:lnSpc>
              <a:spcAft>
                <a:spcPts val="800"/>
              </a:spcAft>
              <a:buFont typeface="Symbol" panose="05050102010706020507" pitchFamily="18" charset="2"/>
              <a:buChar char=""/>
            </a:pPr>
            <a:r>
              <a:rPr lang="sv-SE" sz="1000" dirty="0">
                <a:solidFill>
                  <a:srgbClr val="464646"/>
                </a:solidFill>
                <a:latin typeface="Core Sans D 35 Regular" panose="020B0503030302020204" pitchFamily="34" charset="0"/>
              </a:rPr>
              <a:t>Se föreställningar med apor och björnar</a:t>
            </a:r>
          </a:p>
          <a:p>
            <a:pPr>
              <a:lnSpc>
                <a:spcPct val="107000"/>
              </a:lnSpc>
              <a:spcAft>
                <a:spcPts val="800"/>
              </a:spcAft>
            </a:pPr>
            <a:r>
              <a:rPr lang="sv-SE" sz="1000" dirty="0">
                <a:solidFill>
                  <a:srgbClr val="464646"/>
                </a:solidFill>
                <a:latin typeface="Core Sans D 35 Regular" panose="020B0503030302020204" pitchFamily="34" charset="0"/>
              </a:rPr>
              <a:t>I linje med vår djurvälfärdspolicy tog vi 2023 bort flera dagsutflykter som vi ansåg inte följde dessa riktlinjer, bland annat hajdykning i Sydafrika och möjlighet för delfinsafari vid Lovina på Bali. </a:t>
            </a:r>
            <a:endParaRPr lang="sv-SE" sz="1000" b="0" i="0" dirty="0">
              <a:solidFill>
                <a:srgbClr val="464646"/>
              </a:solidFill>
              <a:effectLst/>
              <a:latin typeface="Core Sans D 35 Regular" panose="020B0503030302020204" pitchFamily="34" charset="0"/>
            </a:endParaRPr>
          </a:p>
          <a:p>
            <a:pPr algn="just"/>
            <a:endParaRPr lang="sv-SE" sz="1000" b="0" i="0" dirty="0">
              <a:solidFill>
                <a:srgbClr val="464646"/>
              </a:solidFill>
              <a:effectLst/>
              <a:latin typeface="Core Sans D 35 Regular" panose="020B0503030302020204" pitchFamily="34" charset="0"/>
            </a:endParaRPr>
          </a:p>
        </p:txBody>
      </p:sp>
      <p:sp>
        <p:nvSpPr>
          <p:cNvPr id="24" name="Tekstfelt 23">
            <a:extLst>
              <a:ext uri="{FF2B5EF4-FFF2-40B4-BE49-F238E27FC236}">
                <a16:creationId xmlns:a16="http://schemas.microsoft.com/office/drawing/2014/main" id="{D537BAF6-5B78-533B-BA4C-AE6F8D0891ED}"/>
              </a:ext>
            </a:extLst>
          </p:cNvPr>
          <p:cNvSpPr txBox="1"/>
          <p:nvPr/>
        </p:nvSpPr>
        <p:spPr>
          <a:xfrm>
            <a:off x="5897880" y="3878927"/>
            <a:ext cx="3871351" cy="2365263"/>
          </a:xfrm>
          <a:prstGeom prst="rect">
            <a:avLst/>
          </a:prstGeom>
          <a:noFill/>
        </p:spPr>
        <p:txBody>
          <a:bodyPr wrap="square" rtlCol="0">
            <a:spAutoFit/>
          </a:bodyPr>
          <a:lstStyle/>
          <a:p>
            <a:pPr>
              <a:lnSpc>
                <a:spcPct val="107000"/>
              </a:lnSpc>
              <a:spcAft>
                <a:spcPts val="800"/>
              </a:spcAft>
            </a:pPr>
            <a:r>
              <a:rPr lang="sv-SE" sz="1000" dirty="0">
                <a:solidFill>
                  <a:srgbClr val="464646"/>
                </a:solidFill>
                <a:latin typeface="Core Sans D 35 Regular" panose="020B0503030302020204" pitchFamily="34" charset="0"/>
              </a:rPr>
              <a:t>Istället stödjer vi ansvarstagande, väldrivna och djurvänliga reservat samt räddnings- och rehabiliteringscenter som om möjligt är erkända av World Animal Protection. Dessa bidrar till att stödja utfasningen av vilda djur i fångenskap, och deras mål är att återföra djuren till deras naturliga miljö där så är möjligt.</a:t>
            </a:r>
          </a:p>
          <a:p>
            <a:pPr>
              <a:lnSpc>
                <a:spcPct val="107000"/>
              </a:lnSpc>
              <a:spcAft>
                <a:spcPts val="800"/>
              </a:spcAft>
            </a:pPr>
            <a:r>
              <a:rPr lang="sv-SE" sz="1000" dirty="0">
                <a:solidFill>
                  <a:srgbClr val="464646"/>
                </a:solidFill>
                <a:latin typeface="Core Sans D 35 Regular" panose="020B0503030302020204" pitchFamily="34" charset="0"/>
              </a:rPr>
              <a:t>När du reser med TourCompass bidrar du därmed på ökat fokus och ökad efterfrågan på en mer djurvänlig turism, som både skyddar och stödjer arbetet i reservat samt räddnings- och rehabiliteringscenter.</a:t>
            </a:r>
          </a:p>
          <a:p>
            <a:pPr>
              <a:lnSpc>
                <a:spcPct val="107000"/>
              </a:lnSpc>
              <a:spcAft>
                <a:spcPts val="800"/>
              </a:spcAft>
            </a:pPr>
            <a:r>
              <a:rPr lang="sv-SE" sz="1000" b="1" dirty="0">
                <a:solidFill>
                  <a:srgbClr val="464646"/>
                </a:solidFill>
                <a:latin typeface="Core Sans D 35 Regular" panose="020B0503030302020204" pitchFamily="34" charset="0"/>
              </a:rPr>
              <a:t>Ett av våra mål för 2024 är att öka vårt fokus på biologisk mångfald och bevarande av hotade ekosystem. </a:t>
            </a:r>
            <a:endParaRPr lang="sv-SE" sz="1000" dirty="0">
              <a:solidFill>
                <a:srgbClr val="464646"/>
              </a:solidFill>
              <a:latin typeface="Core Sans D 35 Regular" panose="020B0503030302020204" pitchFamily="34" charset="0"/>
            </a:endParaRPr>
          </a:p>
          <a:p>
            <a:pPr algn="just"/>
            <a:endParaRPr lang="sv-SE" sz="10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2950086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66808" y="1572390"/>
            <a:ext cx="4689769" cy="4933145"/>
          </a:xfrm>
          <a:prstGeom prst="rect">
            <a:avLst/>
          </a:prstGeom>
          <a:noFill/>
        </p:spPr>
        <p:txBody>
          <a:bodyPr wrap="square" rtlCol="0">
            <a:spAutoFit/>
          </a:bodyPr>
          <a:lstStyle/>
          <a:p>
            <a:pPr algn="just">
              <a:lnSpc>
                <a:spcPct val="107000"/>
              </a:lnSpc>
              <a:spcAft>
                <a:spcPts val="800"/>
              </a:spcAft>
            </a:pPr>
            <a:r>
              <a:rPr lang="sv-SE" sz="1000" dirty="0">
                <a:solidFill>
                  <a:srgbClr val="464646"/>
                </a:solidFill>
                <a:latin typeface="Core Sans D 35 Regular" panose="020B0503030302020204" pitchFamily="34" charset="0"/>
              </a:rPr>
              <a:t>År 1986 köpte den sydafrikanska bonden Johann Roode en bit mark i Limpopo-provinsen i närheten av Kruger nationalpark. Här skulle han hålla boskap. Det gick inte så bra. Sjukdomar och (i synnerhet) rovdjur skar ner på hans boskapsbestånd och det dröjde inte länge innan han insåg att området inte lämpade sig för boskapsdrift. Rovdjuren, däremot, trivdes utmärkt i området och istället för en boskapsfarm bestämde han sig för att använda marken till att upprätta ett privat viltreservat.</a:t>
            </a:r>
          </a:p>
          <a:p>
            <a:pPr algn="just">
              <a:lnSpc>
                <a:spcPct val="107000"/>
              </a:lnSpc>
              <a:spcAft>
                <a:spcPts val="800"/>
              </a:spcAft>
            </a:pPr>
            <a:r>
              <a:rPr lang="sv-SE" sz="1000" dirty="0">
                <a:solidFill>
                  <a:srgbClr val="464646"/>
                </a:solidFill>
                <a:latin typeface="Core Sans D 35 Regular" panose="020B0503030302020204" pitchFamily="34" charset="0"/>
              </a:rPr>
              <a:t>Här kunde historien ha slutat, men det gör den inte.</a:t>
            </a:r>
          </a:p>
          <a:p>
            <a:pPr algn="just">
              <a:lnSpc>
                <a:spcPct val="107000"/>
              </a:lnSpc>
              <a:spcAft>
                <a:spcPts val="800"/>
              </a:spcAft>
            </a:pPr>
            <a:r>
              <a:rPr lang="sv-SE" sz="1000" dirty="0">
                <a:solidFill>
                  <a:srgbClr val="464646"/>
                </a:solidFill>
                <a:latin typeface="Core Sans D 35 Regular" panose="020B0503030302020204" pitchFamily="34" charset="0"/>
              </a:rPr>
              <a:t>Roode fortsatte köpa mark och viltreservatet växte och växte. Samma år (1993) som Nelson Mandela och F. W. de Klerk vann Nobels Fredspris grundades Kapama Private Game Reserve.</a:t>
            </a:r>
          </a:p>
          <a:p>
            <a:pPr algn="just">
              <a:lnSpc>
                <a:spcPct val="107000"/>
              </a:lnSpc>
              <a:spcAft>
                <a:spcPts val="800"/>
              </a:spcAft>
            </a:pPr>
            <a:r>
              <a:rPr lang="sv-SE" sz="1000" dirty="0">
                <a:solidFill>
                  <a:srgbClr val="464646"/>
                </a:solidFill>
                <a:latin typeface="Core Sans D 35 Regular" panose="020B0503030302020204" pitchFamily="34" charset="0"/>
              </a:rPr>
              <a:t>Hållbarhet är på många sätt kärnan i Kapamas historia och sedan Roode köpte sin mark har projekten bara vuxit – i både antal och avtryck.</a:t>
            </a:r>
          </a:p>
          <a:p>
            <a:pPr algn="just">
              <a:lnSpc>
                <a:spcPct val="107000"/>
              </a:lnSpc>
              <a:spcAft>
                <a:spcPts val="800"/>
              </a:spcAft>
            </a:pPr>
            <a:r>
              <a:rPr lang="sv-SE" sz="1000" dirty="0">
                <a:solidFill>
                  <a:srgbClr val="464646"/>
                </a:solidFill>
                <a:latin typeface="Core Sans D 35 Regular" panose="020B0503030302020204" pitchFamily="34" charset="0"/>
              </a:rPr>
              <a:t>Han insåg snabbt att om man ville bevara naturen och djurlivet så måste man få med sig lokalbefolkningen. Kapama har därför tagit initiativ till en lång rad projekt, som stärker lokalsamhället ekonomiskt. De säkrar utbildning och skapar jobb samtidigt som de bidrar till att lära kommande generationer om miljö, naturbevaring, biologisk mångfald och så vidare.</a:t>
            </a:r>
          </a:p>
          <a:p>
            <a:pPr algn="just">
              <a:lnSpc>
                <a:spcPct val="107000"/>
              </a:lnSpc>
              <a:spcAft>
                <a:spcPts val="800"/>
              </a:spcAft>
            </a:pPr>
            <a:r>
              <a:rPr lang="sv-SE" sz="1000" dirty="0">
                <a:solidFill>
                  <a:srgbClr val="464646"/>
                </a:solidFill>
                <a:latin typeface="Core Sans D 35 Regular" panose="020B0503030302020204" pitchFamily="34" charset="0"/>
              </a:rPr>
              <a:t>Lodgen har installerat ett enorm solcellsanläggning och arbetar aktivt med avfallssortering och återvinning av spillvatten samt handlar primärt livsmedel från lokala bönder, så att man både undviker långa transporter och stödjer lokalsamhället. På Kapama tänker man på sitt avtryck – och därmed också DITT avtryck, när du besöker lodgen.</a:t>
            </a:r>
          </a:p>
          <a:p>
            <a:pPr algn="just">
              <a:lnSpc>
                <a:spcPct val="107000"/>
              </a:lnSpc>
              <a:spcAft>
                <a:spcPts val="800"/>
              </a:spcAft>
            </a:pPr>
            <a:r>
              <a:rPr lang="sv-SE" sz="1000" dirty="0">
                <a:solidFill>
                  <a:srgbClr val="464646"/>
                </a:solidFill>
                <a:latin typeface="Core Sans D 35 Regular" panose="020B0503030302020204" pitchFamily="34" charset="0"/>
              </a:rPr>
              <a:t>Som gäst har du möjlighet att besöka en av skolorna som Kapama stödjer och du kan även själv stödja projekten – det är bara att fråga på lodgen!</a:t>
            </a:r>
          </a:p>
          <a:p>
            <a:pPr algn="just">
              <a:lnSpc>
                <a:spcPct val="107000"/>
              </a:lnSpc>
              <a:spcAft>
                <a:spcPts val="800"/>
              </a:spcAft>
            </a:pPr>
            <a:endParaRPr lang="sv-SE" sz="1100" dirty="0">
              <a:solidFill>
                <a:srgbClr val="464646"/>
              </a:solidFill>
              <a:latin typeface="Core Sans D 35 Regular" panose="020B0503030302020204" pitchFamily="34" charset="0"/>
            </a:endParaRP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375552"/>
          </a:xfrm>
          <a:prstGeom prst="rect">
            <a:avLst/>
          </a:prstGeom>
          <a:noFill/>
        </p:spPr>
        <p:txBody>
          <a:bodyPr wrap="square" rtlCol="0">
            <a:spAutoFit/>
          </a:bodyPr>
          <a:lstStyle/>
          <a:p>
            <a:pPr>
              <a:lnSpc>
                <a:spcPct val="107000"/>
              </a:lnSpc>
              <a:spcAft>
                <a:spcPts val="800"/>
              </a:spcAft>
            </a:pPr>
            <a:r>
              <a:rPr lang="sv-SE" dirty="0">
                <a:solidFill>
                  <a:srgbClr val="FF6700"/>
                </a:solidFill>
                <a:latin typeface="Core Sans D 55 Bold" panose="020B0803030302020204" pitchFamily="34" charset="0"/>
              </a:rPr>
              <a:t>Kapama</a:t>
            </a:r>
            <a:r>
              <a:rPr lang="sv-SE" sz="1800" dirty="0">
                <a:solidFill>
                  <a:srgbClr val="FF6700"/>
                </a:solidFill>
                <a:effectLst/>
                <a:latin typeface="Core Sans D 55 Bold" panose="020B0803030302020204" pitchFamily="34" charset="0"/>
              </a:rPr>
              <a:t> Private Game Reserve, Sydafrika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sv-SE" sz="1300" dirty="0">
                <a:solidFill>
                  <a:srgbClr val="00C8FF"/>
                </a:solidFill>
                <a:latin typeface="Core Sans D 35 Regular" panose="020B0503030302020204" pitchFamily="34" charset="0"/>
              </a:rPr>
              <a:t>FOKUS</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11</a:t>
            </a:fld>
            <a:endParaRPr lang="sv-SE" dirty="0">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sv-SE" sz="1100" dirty="0">
                <a:solidFill>
                  <a:srgbClr val="766972"/>
                </a:solidFill>
                <a:latin typeface="Core Sans D 35 Regular" panose="020B0503030302020204" pitchFamily="34" charset="0"/>
              </a:rPr>
              <a:t>DJURVÄLFÄRD</a:t>
            </a:r>
          </a:p>
        </p:txBody>
      </p:sp>
    </p:spTree>
    <p:extLst>
      <p:ext uri="{BB962C8B-B14F-4D97-AF65-F5344CB8AC3E}">
        <p14:creationId xmlns:p14="http://schemas.microsoft.com/office/powerpoint/2010/main" val="3180002898"/>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12</a:t>
            </a:fld>
            <a:endParaRPr lang="sv-SE"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sv-SE" sz="3500" dirty="0">
                <a:solidFill>
                  <a:srgbClr val="FAF3E9"/>
                </a:solidFill>
                <a:latin typeface="Core Sans D 55 Bold" panose="020B0803030302020204" pitchFamily="34" charset="0"/>
              </a:rPr>
              <a:t>Socialt ansvar</a:t>
            </a:r>
          </a:p>
        </p:txBody>
      </p:sp>
      <p:sp>
        <p:nvSpPr>
          <p:cNvPr id="2" name="Tekstfelt 1">
            <a:extLst>
              <a:ext uri="{FF2B5EF4-FFF2-40B4-BE49-F238E27FC236}">
                <a16:creationId xmlns:a16="http://schemas.microsoft.com/office/drawing/2014/main" id="{017B70CB-7236-31E8-2847-C862B861DA80}"/>
              </a:ext>
            </a:extLst>
          </p:cNvPr>
          <p:cNvSpPr txBox="1"/>
          <p:nvPr/>
        </p:nvSpPr>
        <p:spPr>
          <a:xfrm>
            <a:off x="2305538" y="3878927"/>
            <a:ext cx="3363742" cy="2382319"/>
          </a:xfrm>
          <a:prstGeom prst="rect">
            <a:avLst/>
          </a:prstGeom>
          <a:noFill/>
        </p:spPr>
        <p:txBody>
          <a:bodyPr wrap="square" rtlCol="0">
            <a:spAutoFit/>
          </a:bodyPr>
          <a:lstStyle/>
          <a:p>
            <a:pPr>
              <a:lnSpc>
                <a:spcPct val="107000"/>
              </a:lnSpc>
              <a:spcAft>
                <a:spcPts val="800"/>
              </a:spcAft>
            </a:pPr>
            <a:r>
              <a:rPr lang="sv-SE" sz="1100" dirty="0">
                <a:solidFill>
                  <a:srgbClr val="464646"/>
                </a:solidFill>
                <a:latin typeface="Core Sans D 35 Regular" panose="020B0503030302020204" pitchFamily="34" charset="0"/>
              </a:rPr>
              <a:t>Som resebyrå gör vi dagligen val när vi sätter ihop våra reseprogram.  </a:t>
            </a:r>
          </a:p>
          <a:p>
            <a:pPr>
              <a:lnSpc>
                <a:spcPct val="107000"/>
              </a:lnSpc>
              <a:spcAft>
                <a:spcPts val="800"/>
              </a:spcAft>
            </a:pPr>
            <a:r>
              <a:rPr lang="sv-SE" sz="1100" dirty="0">
                <a:solidFill>
                  <a:srgbClr val="464646"/>
                </a:solidFill>
                <a:latin typeface="Core Sans D 35 Regular" panose="020B0503030302020204" pitchFamily="34" charset="0"/>
              </a:rPr>
              <a:t>Genom vår närvaro på våra olika resmål kan vi bidra till att göra en skillnad. Vi väljer aktivt vilka hotell vi använder, vilka samarbetspartner vi har och vilka utflykter vi erbjuder våra resande. </a:t>
            </a:r>
          </a:p>
          <a:p>
            <a:pPr>
              <a:lnSpc>
                <a:spcPct val="107000"/>
              </a:lnSpc>
              <a:spcAft>
                <a:spcPts val="800"/>
              </a:spcAft>
            </a:pPr>
            <a:r>
              <a:rPr lang="sv-SE" sz="1100" dirty="0">
                <a:solidFill>
                  <a:srgbClr val="464646"/>
                </a:solidFill>
                <a:latin typeface="Core Sans D 35 Regular" panose="020B0503030302020204" pitchFamily="34" charset="0"/>
              </a:rPr>
              <a:t>Det är vårt mål att arbeta målinriktat med att välja produkter varigenom vi kan ha en positiv påverkan på de enskilda resmålen. </a:t>
            </a:r>
          </a:p>
          <a:p>
            <a:pPr>
              <a:lnSpc>
                <a:spcPct val="107000"/>
              </a:lnSpc>
              <a:spcAft>
                <a:spcPts val="800"/>
              </a:spcAft>
            </a:pPr>
            <a:endParaRPr lang="sv-SE" sz="1100" dirty="0">
              <a:solidFill>
                <a:srgbClr val="464646"/>
              </a:solidFill>
              <a:latin typeface="Core Sans D 35 Regular" panose="020B0503030302020204" pitchFamily="34" charset="0"/>
            </a:endParaRPr>
          </a:p>
        </p:txBody>
      </p:sp>
      <p:sp>
        <p:nvSpPr>
          <p:cNvPr id="4" name="Tekstfelt 3">
            <a:extLst>
              <a:ext uri="{FF2B5EF4-FFF2-40B4-BE49-F238E27FC236}">
                <a16:creationId xmlns:a16="http://schemas.microsoft.com/office/drawing/2014/main" id="{6C8C4FDE-4D5C-963B-5912-4C4120B67534}"/>
              </a:ext>
            </a:extLst>
          </p:cNvPr>
          <p:cNvSpPr txBox="1"/>
          <p:nvPr/>
        </p:nvSpPr>
        <p:spPr>
          <a:xfrm>
            <a:off x="5897880" y="3878927"/>
            <a:ext cx="3464951" cy="2845651"/>
          </a:xfrm>
          <a:prstGeom prst="rect">
            <a:avLst/>
          </a:prstGeom>
          <a:noFill/>
        </p:spPr>
        <p:txBody>
          <a:bodyPr wrap="square" rtlCol="0">
            <a:spAutoFit/>
          </a:bodyPr>
          <a:lstStyle/>
          <a:p>
            <a:pPr>
              <a:lnSpc>
                <a:spcPct val="107000"/>
              </a:lnSpc>
              <a:spcAft>
                <a:spcPts val="800"/>
              </a:spcAft>
            </a:pPr>
            <a:r>
              <a:rPr lang="sv-SE" sz="1100" dirty="0">
                <a:solidFill>
                  <a:srgbClr val="464646"/>
                </a:solidFill>
                <a:latin typeface="Core Sans D 35 Regular" panose="020B0503030302020204" pitchFamily="34" charset="0"/>
              </a:rPr>
              <a:t>Vi arbetar kontinuerligt med att screena våra produkter och utveckla kraven som vi ställer på våra många partner. </a:t>
            </a:r>
          </a:p>
          <a:p>
            <a:pPr>
              <a:lnSpc>
                <a:spcPct val="107000"/>
              </a:lnSpc>
              <a:spcAft>
                <a:spcPts val="800"/>
              </a:spcAft>
            </a:pPr>
            <a:r>
              <a:rPr lang="sv-SE" sz="1100" dirty="0">
                <a:solidFill>
                  <a:srgbClr val="464646"/>
                </a:solidFill>
                <a:latin typeface="Core Sans D 35 Regular" panose="020B0503030302020204" pitchFamily="34" charset="0"/>
              </a:rPr>
              <a:t>Dessutom har vi en ambition om att öka vårt direkta stöd i några av de särskilt utsatta områden som vi och våra gäster besöker. Vi arbetar dagligen målinriktat med att identifiera och bygga ut projekt, där vi kan vara med och göra en skillnad. </a:t>
            </a:r>
          </a:p>
          <a:p>
            <a:pPr>
              <a:lnSpc>
                <a:spcPct val="107000"/>
              </a:lnSpc>
              <a:spcAft>
                <a:spcPts val="800"/>
              </a:spcAft>
            </a:pPr>
            <a:r>
              <a:rPr lang="sv-SE" sz="1100" dirty="0">
                <a:solidFill>
                  <a:srgbClr val="464646"/>
                </a:solidFill>
                <a:latin typeface="Core Sans D 35 Regular" panose="020B0503030302020204" pitchFamily="34" charset="0"/>
              </a:rPr>
              <a:t>För att synliggöra vad vi rent praktiskt gör introducerade vi 2023 en ny hållbarhetssida på vår webbplats, där vi presenterar våra projekt:</a:t>
            </a:r>
          </a:p>
          <a:p>
            <a:pPr>
              <a:lnSpc>
                <a:spcPct val="107000"/>
              </a:lnSpc>
              <a:spcAft>
                <a:spcPts val="800"/>
              </a:spcAft>
            </a:pPr>
            <a:r>
              <a:rPr lang="sv-SE" sz="1100" b="1" dirty="0">
                <a:solidFill>
                  <a:srgbClr val="464646"/>
                </a:solidFill>
                <a:latin typeface="Core Sans D 35 Regular" panose="020B0503030302020204" pitchFamily="34" charset="0"/>
              </a:rPr>
              <a:t>tourcompass.se/hallbarhet.htm</a:t>
            </a:r>
          </a:p>
          <a:p>
            <a:pPr algn="just"/>
            <a:endParaRPr lang="sv-SE" sz="11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3399827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650F02A-E4E1-03F8-4D36-E2DAF4465722}"/>
              </a:ext>
            </a:extLst>
          </p:cNvPr>
          <p:cNvSpPr/>
          <p:nvPr/>
        </p:nvSpPr>
        <p:spPr>
          <a:xfrm>
            <a:off x="5541817"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3700D99D-E7B2-CCD0-A469-EE82BAC37938}"/>
              </a:ext>
            </a:extLst>
          </p:cNvPr>
          <p:cNvSpPr txBox="1"/>
          <p:nvPr/>
        </p:nvSpPr>
        <p:spPr>
          <a:xfrm>
            <a:off x="344582" y="1572390"/>
            <a:ext cx="4689769" cy="4547783"/>
          </a:xfrm>
          <a:prstGeom prst="rect">
            <a:avLst/>
          </a:prstGeom>
          <a:noFill/>
        </p:spPr>
        <p:txBody>
          <a:bodyPr wrap="square" rtlCol="0">
            <a:spAutoFit/>
          </a:bodyPr>
          <a:lstStyle/>
          <a:p>
            <a:pPr algn="just">
              <a:lnSpc>
                <a:spcPct val="107000"/>
              </a:lnSpc>
              <a:spcAft>
                <a:spcPts val="800"/>
              </a:spcAft>
            </a:pPr>
            <a:r>
              <a:rPr lang="sv-SE" sz="1000" dirty="0">
                <a:solidFill>
                  <a:srgbClr val="464646"/>
                </a:solidFill>
                <a:latin typeface="Core Sans D 35 Regular" panose="020B0503030302020204" pitchFamily="34" charset="0"/>
              </a:rPr>
              <a:t>Mitt i en lankesisk teplantage ligger The Rainforest Eco Lodge.</a:t>
            </a:r>
          </a:p>
          <a:p>
            <a:pPr algn="just">
              <a:lnSpc>
                <a:spcPct val="107000"/>
              </a:lnSpc>
              <a:spcAft>
                <a:spcPts val="800"/>
              </a:spcAft>
            </a:pPr>
            <a:r>
              <a:rPr lang="sv-SE" sz="1000" dirty="0">
                <a:solidFill>
                  <a:srgbClr val="464646"/>
                </a:solidFill>
                <a:latin typeface="Core Sans D 35 Regular" panose="020B0503030302020204" pitchFamily="34" charset="0"/>
              </a:rPr>
              <a:t>Lodgen är resultatet av ett samarbete mellan den lankesiska regeringen och USAID med syfte att stärka turismen i Sri Lanka. </a:t>
            </a:r>
          </a:p>
          <a:p>
            <a:pPr algn="just">
              <a:lnSpc>
                <a:spcPct val="107000"/>
              </a:lnSpc>
              <a:spcAft>
                <a:spcPts val="800"/>
              </a:spcAft>
            </a:pPr>
            <a:r>
              <a:rPr lang="sv-SE" sz="1000" dirty="0">
                <a:solidFill>
                  <a:srgbClr val="464646"/>
                </a:solidFill>
                <a:latin typeface="Core Sans D 35 Regular" panose="020B0503030302020204" pitchFamily="34" charset="0"/>
              </a:rPr>
              <a:t>The Rainforest Eco Lodge är det enda LEED-platinacertifierade övernattningsstället på Sri Lanka, det fjärde i Asien och det femte i världen. Lodgen är byggd enligt särskilt hållbara riktlinjer som säkerställer att uppförandet av lodgen inte har ödelagt eller stört varken regnskogens habitat eller lokalsamhället, som består av 30 familjer som alla arbetar på teplantagen.</a:t>
            </a:r>
          </a:p>
          <a:p>
            <a:pPr algn="just">
              <a:lnSpc>
                <a:spcPct val="107000"/>
              </a:lnSpc>
              <a:spcAft>
                <a:spcPts val="800"/>
              </a:spcAft>
            </a:pPr>
            <a:r>
              <a:rPr lang="sv-SE" sz="1000" dirty="0">
                <a:solidFill>
                  <a:srgbClr val="464646"/>
                </a:solidFill>
                <a:latin typeface="Core Sans D 35 Regular" panose="020B0503030302020204" pitchFamily="34" charset="0"/>
              </a:rPr>
              <a:t>Innan man började bygga The Rainforest Eco Lodge levde familjerna under extremt dåliga förhållanden. För att säkerställa lodgens framgång beslutade hotelledningen att det var nödvändigt att förbättra levnadsvillkoren för lokalsamhället och ge invånarna tillgång till bättre och fler möjligheter. Man beslutade därför att bygga byborna en ny by i närheten av den gamla, med förbättrade bostäder som inkluderar sanitära faciliteter, el och tillgång till rent dricksvatten – allt finansierat av The Rainforest Eco Lodge. Dessutom byggde man en ny skola till byns barn och lärarna får sin lön av The Rainforest Eco Lodge. Varje måndag får eleverna gratis lunch och varje onsdag undervisas de i engelska av hotellets ledning.</a:t>
            </a:r>
          </a:p>
          <a:p>
            <a:pPr algn="just">
              <a:lnSpc>
                <a:spcPct val="107000"/>
              </a:lnSpc>
              <a:spcAft>
                <a:spcPts val="800"/>
              </a:spcAft>
            </a:pPr>
            <a:r>
              <a:rPr lang="sv-SE" sz="1000" dirty="0">
                <a:solidFill>
                  <a:srgbClr val="464646"/>
                </a:solidFill>
                <a:latin typeface="Core Sans D 35 Regular" panose="020B0503030302020204" pitchFamily="34" charset="0"/>
              </a:rPr>
              <a:t>The Rainforest Eco Lodges ambition är att ”community outreach”-programmet över tid ska utvecklas och utökas med ännu fler fokusområden för att förbättra levnadsvillkoren för lokalsamhället.</a:t>
            </a:r>
          </a:p>
          <a:p>
            <a:pPr algn="just">
              <a:lnSpc>
                <a:spcPct val="107000"/>
              </a:lnSpc>
              <a:spcAft>
                <a:spcPts val="800"/>
              </a:spcAft>
            </a:pPr>
            <a:r>
              <a:rPr lang="sv-SE" sz="1000" dirty="0">
                <a:solidFill>
                  <a:srgbClr val="464646"/>
                </a:solidFill>
                <a:latin typeface="Core Sans D 35 Regular" panose="020B0503030302020204" pitchFamily="34" charset="0"/>
              </a:rPr>
              <a:t>Grön energi och miljövänliga lösningar är ett stort fokusområde för The Rainforest Eco Lodge, som hjälper till att reducera det miljömässiga fotavtrycket vid rengöring av spillvatten samt mängden koldioxid med hjälp av en solcellsanläggning.</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318365" y="1037705"/>
            <a:ext cx="6360720" cy="375552"/>
          </a:xfrm>
          <a:prstGeom prst="rect">
            <a:avLst/>
          </a:prstGeom>
          <a:noFill/>
        </p:spPr>
        <p:txBody>
          <a:bodyPr wrap="square" rtlCol="0">
            <a:spAutoFit/>
          </a:bodyPr>
          <a:lstStyle/>
          <a:p>
            <a:pPr>
              <a:lnSpc>
                <a:spcPct val="107000"/>
              </a:lnSpc>
              <a:spcAft>
                <a:spcPts val="800"/>
              </a:spcAft>
            </a:pPr>
            <a:r>
              <a:rPr lang="sv-SE" sz="1800" dirty="0">
                <a:solidFill>
                  <a:srgbClr val="FF6700"/>
                </a:solidFill>
                <a:effectLst/>
                <a:latin typeface="Core Sans D 55 Bold" panose="020B0803030302020204" pitchFamily="34" charset="0"/>
              </a:rPr>
              <a:t>The Rainforest Eco Lodge, Sri Lanka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335057" y="810830"/>
            <a:ext cx="4239493" cy="292388"/>
          </a:xfrm>
          <a:prstGeom prst="rect">
            <a:avLst/>
          </a:prstGeom>
          <a:noFill/>
        </p:spPr>
        <p:txBody>
          <a:bodyPr wrap="square" rtlCol="0">
            <a:spAutoFit/>
          </a:bodyPr>
          <a:lstStyle/>
          <a:p>
            <a:r>
              <a:rPr lang="sv-SE" sz="1300" dirty="0">
                <a:solidFill>
                  <a:srgbClr val="00C8FF"/>
                </a:solidFill>
                <a:latin typeface="Core Sans D 35 Regular" panose="020B0503030302020204" pitchFamily="34" charset="0"/>
              </a:rPr>
              <a:t>FOKUS</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chemeClr val="bg1"/>
                </a:solidFill>
              </a:rPr>
              <a:t>13</a:t>
            </a:fld>
            <a:endParaRPr lang="sv-SE" dirty="0">
              <a:solidFill>
                <a:schemeClr val="bg1"/>
              </a:solidFill>
            </a:endParaRPr>
          </a:p>
        </p:txBody>
      </p:sp>
      <p:sp>
        <p:nvSpPr>
          <p:cNvPr id="5" name="Tekstfelt 4">
            <a:extLst>
              <a:ext uri="{FF2B5EF4-FFF2-40B4-BE49-F238E27FC236}">
                <a16:creationId xmlns:a16="http://schemas.microsoft.com/office/drawing/2014/main" id="{D87DEDEC-AF23-2C1E-7DF9-64E982FC3FC6}"/>
              </a:ext>
            </a:extLst>
          </p:cNvPr>
          <p:cNvSpPr txBox="1"/>
          <p:nvPr/>
        </p:nvSpPr>
        <p:spPr>
          <a:xfrm>
            <a:off x="318365" y="152962"/>
            <a:ext cx="4239493" cy="261610"/>
          </a:xfrm>
          <a:prstGeom prst="rect">
            <a:avLst/>
          </a:prstGeom>
          <a:noFill/>
        </p:spPr>
        <p:txBody>
          <a:bodyPr wrap="square" rtlCol="0">
            <a:spAutoFit/>
          </a:bodyPr>
          <a:lstStyle/>
          <a:p>
            <a:r>
              <a:rPr lang="sv-SE" sz="1100" dirty="0">
                <a:solidFill>
                  <a:srgbClr val="766972"/>
                </a:solidFill>
                <a:latin typeface="Core Sans D 35 Regular" panose="020B0503030302020204" pitchFamily="34" charset="0"/>
              </a:rPr>
              <a:t>SOCIALT ANSVAR</a:t>
            </a:r>
          </a:p>
        </p:txBody>
      </p:sp>
    </p:spTree>
    <p:extLst>
      <p:ext uri="{BB962C8B-B14F-4D97-AF65-F5344CB8AC3E}">
        <p14:creationId xmlns:p14="http://schemas.microsoft.com/office/powerpoint/2010/main" val="439113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66808" y="1572390"/>
            <a:ext cx="4689769" cy="4280531"/>
          </a:xfrm>
          <a:prstGeom prst="rect">
            <a:avLst/>
          </a:prstGeom>
          <a:noFill/>
        </p:spPr>
        <p:txBody>
          <a:bodyPr wrap="square" rtlCol="0">
            <a:spAutoFit/>
          </a:bodyPr>
          <a:lstStyle/>
          <a:p>
            <a:pPr algn="just">
              <a:lnSpc>
                <a:spcPct val="107000"/>
              </a:lnSpc>
              <a:spcAft>
                <a:spcPts val="800"/>
              </a:spcAft>
            </a:pPr>
            <a:r>
              <a:rPr lang="sv-SE" sz="1000" dirty="0">
                <a:solidFill>
                  <a:srgbClr val="464646"/>
                </a:solidFill>
                <a:latin typeface="Core Sans D 35 Regular" panose="020B0503030302020204" pitchFamily="34" charset="0"/>
              </a:rPr>
              <a:t>Colombia har en av de mest spännande förcolombianska ruinstäderna i Latinamerika, nämligen det imponerande komplexet Ciudad Perdida – kanske mer känt som Lost City.</a:t>
            </a:r>
          </a:p>
          <a:p>
            <a:pPr algn="just">
              <a:lnSpc>
                <a:spcPct val="107000"/>
              </a:lnSpc>
              <a:spcAft>
                <a:spcPts val="800"/>
              </a:spcAft>
            </a:pPr>
            <a:r>
              <a:rPr lang="sv-SE" sz="1000" dirty="0">
                <a:solidFill>
                  <a:srgbClr val="464646"/>
                </a:solidFill>
                <a:latin typeface="Core Sans D 35 Regular" panose="020B0503030302020204" pitchFamily="34" charset="0"/>
              </a:rPr>
              <a:t>Lost City byggdes av tayronafolket omkring 800 e.v.t. och det sägs att staden övergavs ungefär samtidigt som de spanska kolonialisterna kom till Colombia. I flera hundra år låg staden gömd och dold i djungeln, tills den upptäcktes på nytt 1972 av en grupp skattjägare. Skatter från den försvunna staden dök upp på marknader runtom i landet, och arkeologer från Colombian Institute of Anthropology reste iväg för att ta reda på varifrån skatterna kom – och hittade fram till Lost City. Sedan dess har Ciudad Perdida/Lost City hört under det arkeologiska institutet för att säkerställa restaurering och bevaring av platsen.</a:t>
            </a:r>
          </a:p>
          <a:p>
            <a:pPr algn="just">
              <a:lnSpc>
                <a:spcPct val="107000"/>
              </a:lnSpc>
              <a:spcAft>
                <a:spcPts val="800"/>
              </a:spcAft>
            </a:pPr>
            <a:r>
              <a:rPr lang="sv-SE" sz="1000" dirty="0">
                <a:solidFill>
                  <a:srgbClr val="464646"/>
                </a:solidFill>
                <a:latin typeface="Core Sans D 35 Regular" panose="020B0503030302020204" pitchFamily="34" charset="0"/>
              </a:rPr>
              <a:t>Området påverkades i flera år av striderna mellan den colombianska armén och högerorienterade paramilitära grupper, men sedan 2005 har området varit säkert att färdas i och turisterna har återvänt.</a:t>
            </a:r>
          </a:p>
          <a:p>
            <a:pPr algn="just">
              <a:lnSpc>
                <a:spcPct val="107000"/>
              </a:lnSpc>
              <a:spcAft>
                <a:spcPts val="800"/>
              </a:spcAft>
            </a:pPr>
            <a:r>
              <a:rPr lang="sv-SE" sz="1000" dirty="0">
                <a:solidFill>
                  <a:srgbClr val="464646"/>
                </a:solidFill>
                <a:latin typeface="Core Sans D 35 Regular" panose="020B0503030302020204" pitchFamily="34" charset="0"/>
              </a:rPr>
              <a:t>Sedan 2009 har den icke-statliga organisationen Globale Heritage Fund haft ett nära samarbete med den colombianska regeringen och lokalsamhällena omkring Lost City för att bevara området och säkerställa att bland annat intäkterna från turismen går tillbaka till lokalsamhället. De ger lokala stammar råd och utbildning i hur området kan bevaras på bästa sätt för eftervärlden. Det innebär att du i dag inte kan besöka Lost City utan en guide. Alla guider tillhör en av de lokala stammarna och platserna där du övernattar under vandringen ägs och drivs av områdets olika stammar.</a:t>
            </a:r>
          </a:p>
          <a:p>
            <a:pPr algn="just">
              <a:lnSpc>
                <a:spcPct val="107000"/>
              </a:lnSpc>
              <a:spcAft>
                <a:spcPts val="800"/>
              </a:spcAft>
            </a:pPr>
            <a:r>
              <a:rPr lang="sv-SE" sz="1000" dirty="0">
                <a:solidFill>
                  <a:srgbClr val="464646"/>
                </a:solidFill>
                <a:latin typeface="Core Sans D 35 Regular" panose="020B0503030302020204" pitchFamily="34" charset="0"/>
              </a:rPr>
              <a:t>Intäkterna från ditt besök går på så sätt tillbaka till lokalsamhället, där de gör nytta både i form av jobb, skolor, hälsovård och så vidare.</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375552"/>
          </a:xfrm>
          <a:prstGeom prst="rect">
            <a:avLst/>
          </a:prstGeom>
          <a:noFill/>
        </p:spPr>
        <p:txBody>
          <a:bodyPr wrap="square" rtlCol="0">
            <a:spAutoFit/>
          </a:bodyPr>
          <a:lstStyle/>
          <a:p>
            <a:pPr>
              <a:lnSpc>
                <a:spcPct val="107000"/>
              </a:lnSpc>
              <a:spcAft>
                <a:spcPts val="800"/>
              </a:spcAft>
            </a:pPr>
            <a:r>
              <a:rPr lang="sv-SE" sz="1800" dirty="0">
                <a:solidFill>
                  <a:srgbClr val="FF6700"/>
                </a:solidFill>
                <a:effectLst/>
                <a:latin typeface="Core Sans D 55 Bold" panose="020B0803030302020204" pitchFamily="34" charset="0"/>
              </a:rPr>
              <a:t>Lost City Trek, Colombia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sv-SE" sz="1300" dirty="0">
                <a:solidFill>
                  <a:srgbClr val="00C8FF"/>
                </a:solidFill>
                <a:latin typeface="Core Sans D 35 Regular" panose="020B0503030302020204" pitchFamily="34" charset="0"/>
              </a:rPr>
              <a:t>FOKUS</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14</a:t>
            </a:fld>
            <a:endParaRPr lang="sv-SE" dirty="0">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sv-SE" sz="1100" dirty="0">
                <a:solidFill>
                  <a:srgbClr val="766972"/>
                </a:solidFill>
                <a:latin typeface="Core Sans D 35 Regular" panose="020B0503030302020204" pitchFamily="34" charset="0"/>
              </a:rPr>
              <a:t>SOCIALT ANSVAR</a:t>
            </a:r>
          </a:p>
        </p:txBody>
      </p:sp>
    </p:spTree>
    <p:extLst>
      <p:ext uri="{BB962C8B-B14F-4D97-AF65-F5344CB8AC3E}">
        <p14:creationId xmlns:p14="http://schemas.microsoft.com/office/powerpoint/2010/main" val="263024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650F02A-E4E1-03F8-4D36-E2DAF4465722}"/>
              </a:ext>
            </a:extLst>
          </p:cNvPr>
          <p:cNvSpPr/>
          <p:nvPr/>
        </p:nvSpPr>
        <p:spPr>
          <a:xfrm>
            <a:off x="5541817"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3700D99D-E7B2-CCD0-A469-EE82BAC37938}"/>
              </a:ext>
            </a:extLst>
          </p:cNvPr>
          <p:cNvSpPr txBox="1"/>
          <p:nvPr/>
        </p:nvSpPr>
        <p:spPr>
          <a:xfrm>
            <a:off x="344582" y="1572390"/>
            <a:ext cx="4689769" cy="3127908"/>
          </a:xfrm>
          <a:prstGeom prst="rect">
            <a:avLst/>
          </a:prstGeom>
          <a:noFill/>
        </p:spPr>
        <p:txBody>
          <a:bodyPr wrap="square" rtlCol="0">
            <a:spAutoFit/>
          </a:bodyPr>
          <a:lstStyle/>
          <a:p>
            <a:pPr algn="just">
              <a:lnSpc>
                <a:spcPct val="107000"/>
              </a:lnSpc>
              <a:spcAft>
                <a:spcPts val="800"/>
              </a:spcAft>
            </a:pPr>
            <a:r>
              <a:rPr lang="sv-SE" sz="1000" dirty="0">
                <a:solidFill>
                  <a:srgbClr val="464646"/>
                </a:solidFill>
                <a:latin typeface="Core Sans D 35 Regular" panose="020B0503030302020204" pitchFamily="34" charset="0"/>
              </a:rPr>
              <a:t>Om man mäter på inkomst per invånare är Tanzania ett av världens fattigaste länder.</a:t>
            </a:r>
          </a:p>
          <a:p>
            <a:pPr algn="just">
              <a:lnSpc>
                <a:spcPct val="107000"/>
              </a:lnSpc>
              <a:spcAft>
                <a:spcPts val="800"/>
              </a:spcAft>
            </a:pPr>
            <a:r>
              <a:rPr lang="sv-SE" sz="1000" dirty="0">
                <a:solidFill>
                  <a:srgbClr val="464646"/>
                </a:solidFill>
                <a:latin typeface="Core Sans D 35 Regular" panose="020B0503030302020204" pitchFamily="34" charset="0"/>
              </a:rPr>
              <a:t>På Moshi Kids Center i Moshi arbetar den icke-statliga organisationen Zara Charity målinriktat för att ge barn från underprivilegierade familjer en bättre start på skollivet. Zara Charity identifierar familjer som varken har råd med eller erfarenhet av att skicka sina barn till skolan, och erbjuder barnen att delta gratis i en förskola, där de får både en måltid mat, kläder och möjlighet att lära sig hur man går i skolan.</a:t>
            </a:r>
          </a:p>
          <a:p>
            <a:pPr algn="just">
              <a:lnSpc>
                <a:spcPct val="107000"/>
              </a:lnSpc>
              <a:spcAft>
                <a:spcPts val="800"/>
              </a:spcAft>
            </a:pPr>
            <a:r>
              <a:rPr lang="sv-SE" sz="1000" dirty="0">
                <a:solidFill>
                  <a:srgbClr val="464646"/>
                </a:solidFill>
                <a:latin typeface="Core Sans D 35 Regular" panose="020B0503030302020204" pitchFamily="34" charset="0"/>
              </a:rPr>
              <a:t>Syftet med förskolan är att ge barnen en chans. De får mat och kläder och en möjlighet till ett bättre liv. Det mer långsiktiga målet med förskolan är att upprätta sponsorskap så att barnen kan gå i en riktig skola och få sig en utbildning.</a:t>
            </a:r>
          </a:p>
          <a:p>
            <a:pPr algn="just">
              <a:lnSpc>
                <a:spcPct val="107000"/>
              </a:lnSpc>
              <a:spcAft>
                <a:spcPts val="800"/>
              </a:spcAft>
            </a:pPr>
            <a:r>
              <a:rPr lang="sv-SE" sz="1000" dirty="0">
                <a:solidFill>
                  <a:srgbClr val="464646"/>
                </a:solidFill>
                <a:latin typeface="Core Sans D 35 Regular" panose="020B0503030302020204" pitchFamily="34" charset="0"/>
              </a:rPr>
              <a:t>På TourCompass stödjer vi skolan med ett fast månadsbelopp, och när du bokar en resa hos oss så är det alltså till stöd för förskolan.</a:t>
            </a:r>
          </a:p>
          <a:p>
            <a:pPr algn="just">
              <a:lnSpc>
                <a:spcPct val="107000"/>
              </a:lnSpc>
              <a:spcAft>
                <a:spcPts val="800"/>
              </a:spcAft>
            </a:pPr>
            <a:r>
              <a:rPr lang="sv-SE" sz="1000" dirty="0">
                <a:solidFill>
                  <a:srgbClr val="464646"/>
                </a:solidFill>
                <a:latin typeface="Core Sans D 35 Regular" panose="020B0503030302020204" pitchFamily="34" charset="0"/>
              </a:rPr>
              <a:t>Om du övernattar på Springlands Hotel i Moshi, till exempel i samband med din Kilimanjaro-vandring, så kan du besöka förskolan, som ligger ett stenkast från hotellet. Du är välkommen att ta med dig kläder och leksaker att ge till barnen, eller så kan du köpa mat på marknaden att donera.</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318365" y="1037705"/>
            <a:ext cx="6360720" cy="375552"/>
          </a:xfrm>
          <a:prstGeom prst="rect">
            <a:avLst/>
          </a:prstGeom>
          <a:noFill/>
        </p:spPr>
        <p:txBody>
          <a:bodyPr wrap="square" rtlCol="0">
            <a:spAutoFit/>
          </a:bodyPr>
          <a:lstStyle/>
          <a:p>
            <a:pPr>
              <a:lnSpc>
                <a:spcPct val="107000"/>
              </a:lnSpc>
              <a:spcAft>
                <a:spcPts val="800"/>
              </a:spcAft>
            </a:pPr>
            <a:r>
              <a:rPr lang="sv-SE" sz="1800" dirty="0">
                <a:solidFill>
                  <a:srgbClr val="FF6700"/>
                </a:solidFill>
                <a:effectLst/>
                <a:latin typeface="Core Sans D 55 Bold" panose="020B0803030302020204" pitchFamily="34" charset="0"/>
              </a:rPr>
              <a:t>Moshi Kids Center, Tanzania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335057" y="810830"/>
            <a:ext cx="4239493" cy="292388"/>
          </a:xfrm>
          <a:prstGeom prst="rect">
            <a:avLst/>
          </a:prstGeom>
          <a:noFill/>
        </p:spPr>
        <p:txBody>
          <a:bodyPr wrap="square" rtlCol="0">
            <a:spAutoFit/>
          </a:bodyPr>
          <a:lstStyle/>
          <a:p>
            <a:r>
              <a:rPr lang="sv-SE" sz="1300" dirty="0">
                <a:solidFill>
                  <a:srgbClr val="00C8FF"/>
                </a:solidFill>
                <a:latin typeface="Core Sans D 35 Regular" panose="020B0503030302020204" pitchFamily="34" charset="0"/>
              </a:rPr>
              <a:t>FOKUS</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chemeClr val="bg1"/>
                </a:solidFill>
              </a:rPr>
              <a:t>15</a:t>
            </a:fld>
            <a:endParaRPr lang="sv-SE" dirty="0">
              <a:solidFill>
                <a:schemeClr val="bg1"/>
              </a:solidFill>
            </a:endParaRPr>
          </a:p>
        </p:txBody>
      </p:sp>
      <p:sp>
        <p:nvSpPr>
          <p:cNvPr id="4" name="Tekstfelt 3">
            <a:extLst>
              <a:ext uri="{FF2B5EF4-FFF2-40B4-BE49-F238E27FC236}">
                <a16:creationId xmlns:a16="http://schemas.microsoft.com/office/drawing/2014/main" id="{E8136946-9D38-4A4D-D2A4-117180C11BD0}"/>
              </a:ext>
            </a:extLst>
          </p:cNvPr>
          <p:cNvSpPr txBox="1"/>
          <p:nvPr/>
        </p:nvSpPr>
        <p:spPr>
          <a:xfrm>
            <a:off x="318365" y="152962"/>
            <a:ext cx="4239493" cy="261610"/>
          </a:xfrm>
          <a:prstGeom prst="rect">
            <a:avLst/>
          </a:prstGeom>
          <a:noFill/>
        </p:spPr>
        <p:txBody>
          <a:bodyPr wrap="square" rtlCol="0">
            <a:spAutoFit/>
          </a:bodyPr>
          <a:lstStyle/>
          <a:p>
            <a:r>
              <a:rPr lang="sv-SE" sz="1100" dirty="0">
                <a:solidFill>
                  <a:srgbClr val="766972"/>
                </a:solidFill>
                <a:latin typeface="Core Sans D 35 Regular" panose="020B0503030302020204" pitchFamily="34" charset="0"/>
              </a:rPr>
              <a:t>SOCIALT ANSVAR</a:t>
            </a:r>
          </a:p>
        </p:txBody>
      </p:sp>
    </p:spTree>
    <p:extLst>
      <p:ext uri="{BB962C8B-B14F-4D97-AF65-F5344CB8AC3E}">
        <p14:creationId xmlns:p14="http://schemas.microsoft.com/office/powerpoint/2010/main" val="3106556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16</a:t>
            </a:fld>
            <a:endParaRPr lang="sv-SE"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0" y="2747024"/>
            <a:ext cx="12191999" cy="630942"/>
          </a:xfrm>
          <a:prstGeom prst="rect">
            <a:avLst/>
          </a:prstGeom>
          <a:noFill/>
        </p:spPr>
        <p:txBody>
          <a:bodyPr wrap="square" rtlCol="0">
            <a:spAutoFit/>
          </a:bodyPr>
          <a:lstStyle/>
          <a:p>
            <a:pPr algn="ctr"/>
            <a:r>
              <a:rPr lang="sv-SE" sz="3500" dirty="0">
                <a:solidFill>
                  <a:srgbClr val="FAF3E9"/>
                </a:solidFill>
                <a:latin typeface="Core Sans D 55 Bold" panose="020B0803030302020204" pitchFamily="34" charset="0"/>
              </a:rPr>
              <a:t>Omsorg om människor</a:t>
            </a:r>
          </a:p>
        </p:txBody>
      </p:sp>
      <p:sp>
        <p:nvSpPr>
          <p:cNvPr id="2" name="Tekstfelt 1">
            <a:extLst>
              <a:ext uri="{FF2B5EF4-FFF2-40B4-BE49-F238E27FC236}">
                <a16:creationId xmlns:a16="http://schemas.microsoft.com/office/drawing/2014/main" id="{B1C81F27-F2F2-4B9A-95AD-89302DC780B3}"/>
              </a:ext>
            </a:extLst>
          </p:cNvPr>
          <p:cNvSpPr txBox="1"/>
          <p:nvPr/>
        </p:nvSpPr>
        <p:spPr>
          <a:xfrm>
            <a:off x="2321168" y="3878927"/>
            <a:ext cx="3348111" cy="2744597"/>
          </a:xfrm>
          <a:prstGeom prst="rect">
            <a:avLst/>
          </a:prstGeom>
          <a:noFill/>
        </p:spPr>
        <p:txBody>
          <a:bodyPr wrap="square" rtlCol="0">
            <a:spAutoFit/>
          </a:bodyPr>
          <a:lstStyle/>
          <a:p>
            <a:pPr>
              <a:lnSpc>
                <a:spcPct val="107000"/>
              </a:lnSpc>
              <a:spcAft>
                <a:spcPts val="800"/>
              </a:spcAft>
            </a:pPr>
            <a:r>
              <a:rPr lang="sv-SE" sz="1100" dirty="0">
                <a:solidFill>
                  <a:srgbClr val="464646"/>
                </a:solidFill>
                <a:latin typeface="Core Sans D 35 Regular" panose="020B0503030302020204" pitchFamily="34" charset="0"/>
              </a:rPr>
              <a:t>Det låter ju som en självklarhet, men vi ska uppföra oss ordentligt. Både i förhållande till vår egen verksamhet, våra egna medarbetare och de många människor vi arbetar tillsammans med ut i världen. </a:t>
            </a:r>
          </a:p>
          <a:p>
            <a:pPr>
              <a:lnSpc>
                <a:spcPct val="107000"/>
              </a:lnSpc>
              <a:spcAft>
                <a:spcPts val="800"/>
              </a:spcAft>
            </a:pPr>
            <a:r>
              <a:rPr lang="sv-SE" sz="1100" dirty="0">
                <a:solidFill>
                  <a:srgbClr val="464646"/>
                </a:solidFill>
                <a:latin typeface="Core Sans D 35 Regular" panose="020B0503030302020204" pitchFamily="34" charset="0"/>
              </a:rPr>
              <a:t>Vi säljer drömmar. Drömmar som bara kan uppfyllas genom kontakt mellan människor. Först mellan oss och våra kunder, sedan mellan oss och våra samarbetspartner och slutligen mellan våra kunder och våra samarbetspartner. </a:t>
            </a:r>
          </a:p>
          <a:p>
            <a:pPr>
              <a:lnSpc>
                <a:spcPct val="107000"/>
              </a:lnSpc>
              <a:spcAft>
                <a:spcPts val="800"/>
              </a:spcAft>
            </a:pPr>
            <a:r>
              <a:rPr lang="sv-SE" sz="1100" dirty="0">
                <a:solidFill>
                  <a:srgbClr val="464646"/>
                </a:solidFill>
                <a:latin typeface="Core Sans D 35 Regular" panose="020B0503030302020204" pitchFamily="34" charset="0"/>
              </a:rPr>
              <a:t>Det tar vi på allvar. Det är en anledning till att vi alltid tänker på våra samarbetspartner som just det: partner. </a:t>
            </a:r>
          </a:p>
          <a:p>
            <a:pPr>
              <a:lnSpc>
                <a:spcPct val="107000"/>
              </a:lnSpc>
              <a:spcAft>
                <a:spcPts val="800"/>
              </a:spcAft>
            </a:pPr>
            <a:r>
              <a:rPr lang="sv-SE" sz="1100" dirty="0">
                <a:solidFill>
                  <a:srgbClr val="464646"/>
                </a:solidFill>
                <a:latin typeface="Core Sans D 35 Regular" panose="020B0503030302020204" pitchFamily="34" charset="0"/>
              </a:rPr>
              <a:t>Vi arbetar tillsammans. </a:t>
            </a:r>
          </a:p>
        </p:txBody>
      </p:sp>
      <p:sp>
        <p:nvSpPr>
          <p:cNvPr id="4" name="Tekstfelt 3">
            <a:extLst>
              <a:ext uri="{FF2B5EF4-FFF2-40B4-BE49-F238E27FC236}">
                <a16:creationId xmlns:a16="http://schemas.microsoft.com/office/drawing/2014/main" id="{2D20325F-2304-15C4-83B5-72BB0640F570}"/>
              </a:ext>
            </a:extLst>
          </p:cNvPr>
          <p:cNvSpPr txBox="1"/>
          <p:nvPr/>
        </p:nvSpPr>
        <p:spPr>
          <a:xfrm>
            <a:off x="5897881" y="3878927"/>
            <a:ext cx="3621258" cy="987706"/>
          </a:xfrm>
          <a:prstGeom prst="rect">
            <a:avLst/>
          </a:prstGeom>
          <a:noFill/>
        </p:spPr>
        <p:txBody>
          <a:bodyPr wrap="square" rtlCol="0">
            <a:spAutoFit/>
          </a:bodyPr>
          <a:lstStyle/>
          <a:p>
            <a:pPr>
              <a:lnSpc>
                <a:spcPct val="107000"/>
              </a:lnSpc>
              <a:spcAft>
                <a:spcPts val="800"/>
              </a:spcAft>
            </a:pPr>
            <a:r>
              <a:rPr lang="sv-SE" sz="1100" dirty="0">
                <a:solidFill>
                  <a:srgbClr val="464646"/>
                </a:solidFill>
                <a:latin typeface="Core Sans D 35 Regular" panose="020B0503030302020204" pitchFamily="34" charset="0"/>
              </a:rPr>
              <a:t>Vi följer en uppförandekod, som även alla våra samarbetspartner har skrivit under på. Den är i överensstämmelse med FN:s Global Compact, vilket är ett initiativ med tio principer inom mänskliga rättigheter, arbetsrätt, miljö och bekämpning av korruption.</a:t>
            </a:r>
          </a:p>
        </p:txBody>
      </p:sp>
    </p:spTree>
    <p:extLst>
      <p:ext uri="{BB962C8B-B14F-4D97-AF65-F5344CB8AC3E}">
        <p14:creationId xmlns:p14="http://schemas.microsoft.com/office/powerpoint/2010/main" val="3318063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57572" y="1831003"/>
            <a:ext cx="4689769" cy="4383123"/>
          </a:xfrm>
          <a:prstGeom prst="rect">
            <a:avLst/>
          </a:prstGeom>
          <a:noFill/>
        </p:spPr>
        <p:txBody>
          <a:bodyPr wrap="square" rtlCol="0">
            <a:spAutoFit/>
          </a:bodyPr>
          <a:lstStyle/>
          <a:p>
            <a:pPr algn="just">
              <a:lnSpc>
                <a:spcPct val="107000"/>
              </a:lnSpc>
              <a:spcAft>
                <a:spcPts val="800"/>
              </a:spcAft>
            </a:pPr>
            <a:r>
              <a:rPr lang="sv-SE" sz="1000" dirty="0">
                <a:solidFill>
                  <a:srgbClr val="464646"/>
                </a:solidFill>
                <a:latin typeface="Core Sans D 35 Regular" panose="020B0503030302020204" pitchFamily="34" charset="0"/>
              </a:rPr>
              <a:t>En av de viktigaste faktorerna för att du på ett säkert sätt ska nå toppen av Afrikas högsta berg är våra duktiga guider och bärare. Därför är det också viktigt för oss att de har goda arbetsvillkor.</a:t>
            </a:r>
          </a:p>
          <a:p>
            <a:pPr algn="just">
              <a:lnSpc>
                <a:spcPct val="107000"/>
              </a:lnSpc>
              <a:spcAft>
                <a:spcPts val="800"/>
              </a:spcAft>
            </a:pPr>
            <a:r>
              <a:rPr lang="sv-SE" sz="1000" dirty="0">
                <a:solidFill>
                  <a:srgbClr val="464646"/>
                </a:solidFill>
                <a:latin typeface="Core Sans D 35 Regular" panose="020B0503030302020204" pitchFamily="34" charset="0"/>
              </a:rPr>
              <a:t>Det finns en rad olika organisationer som bidrar till att säkerställa att bärarna har bra arbetsvillkor. De enskilda utflyktsarrangörerna väljer själva vilken organisation de arbetar med. Några av de största organisationerna är Tanzania Porters Organization, Kilimanjaro Porter Assistance Project och Mount Kilimanjaro Porter Society.</a:t>
            </a:r>
          </a:p>
          <a:p>
            <a:pPr algn="just">
              <a:lnSpc>
                <a:spcPct val="107000"/>
              </a:lnSpc>
              <a:spcAft>
                <a:spcPts val="800"/>
              </a:spcAft>
            </a:pPr>
            <a:r>
              <a:rPr lang="sv-SE" sz="1000" dirty="0">
                <a:solidFill>
                  <a:srgbClr val="464646"/>
                </a:solidFill>
                <a:latin typeface="Core Sans D 35 Regular" panose="020B0503030302020204" pitchFamily="34" charset="0"/>
              </a:rPr>
              <a:t>Våra samarbetspartner i Tanzania är medlemmar i KIATO (Kilimanjaro Association of Tour Operators) och MKPS (Mount Kilimanjaro Porters Society), som är en av de största och äldsta organisationerna för bärare i Tanzania. Detta innebär att alla bärare på våra turer till Kilimanjaro är medlemmar i MKPS.</a:t>
            </a:r>
          </a:p>
          <a:p>
            <a:pPr algn="just">
              <a:lnSpc>
                <a:spcPct val="107000"/>
              </a:lnSpc>
              <a:spcAft>
                <a:spcPts val="800"/>
              </a:spcAft>
            </a:pPr>
            <a:r>
              <a:rPr lang="sv-SE" sz="1000" dirty="0">
                <a:solidFill>
                  <a:srgbClr val="464646"/>
                </a:solidFill>
                <a:latin typeface="Core Sans D 35 Regular" panose="020B0503030302020204" pitchFamily="34" charset="0"/>
              </a:rPr>
              <a:t>MKPS grundades av bärarna själva och den oberoende organisationen arbetar för att förbättra villkoren för guider och bärare på Kilimanjaro.</a:t>
            </a:r>
          </a:p>
          <a:p>
            <a:pPr algn="just">
              <a:lnSpc>
                <a:spcPct val="107000"/>
              </a:lnSpc>
              <a:spcAft>
                <a:spcPts val="800"/>
              </a:spcAft>
            </a:pPr>
            <a:r>
              <a:rPr lang="sv-SE" sz="1000" dirty="0">
                <a:solidFill>
                  <a:srgbClr val="464646"/>
                </a:solidFill>
                <a:latin typeface="Core Sans D 35 Regular" panose="020B0503030302020204" pitchFamily="34" charset="0"/>
              </a:rPr>
              <a:t>Enligt tanzanisk lagstiftning är bärare på Kilimanjaro berättigade till minimilön, och ett medlemskap i MKPS säkerställer att de får mer än minimilönen. Genom MKPS får alla bärare dessutom tre måltider per dag, ordentliga kläder till bergsbestigningen (bland annat jackor, stövlar och handskar), tält, sovsäck, madrass med mera. Det finns även regler för hur mycket en bärare får bära, och alla bärare har sjukförsäkring. Alla bärare genomgår utbildning i bland annat första hjälpen, engelska och hur man öppnar ett bankkonto. MKPS-bärare förbinder sig i sin tur att två gånger per år hjälpa till att plocka skräp på vägen till toppen av Kilimanjaro. </a:t>
            </a:r>
          </a:p>
          <a:p>
            <a:pPr algn="just">
              <a:lnSpc>
                <a:spcPct val="107000"/>
              </a:lnSpc>
              <a:spcAft>
                <a:spcPts val="800"/>
              </a:spcAft>
            </a:pPr>
            <a:r>
              <a:rPr lang="sv-SE" sz="1000" dirty="0">
                <a:solidFill>
                  <a:srgbClr val="464646"/>
                </a:solidFill>
                <a:latin typeface="Core Sans D 35 Regular" panose="020B0503030302020204" pitchFamily="34" charset="0"/>
              </a:rPr>
              <a:t>MKPS är till 100 % en tanzanisk organisation.</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685059"/>
          </a:xfrm>
          <a:prstGeom prst="rect">
            <a:avLst/>
          </a:prstGeom>
          <a:noFill/>
        </p:spPr>
        <p:txBody>
          <a:bodyPr wrap="square" rtlCol="0">
            <a:spAutoFit/>
          </a:bodyPr>
          <a:lstStyle/>
          <a:p>
            <a:pPr>
              <a:lnSpc>
                <a:spcPct val="107000"/>
              </a:lnSpc>
              <a:spcAft>
                <a:spcPts val="800"/>
              </a:spcAft>
            </a:pPr>
            <a:r>
              <a:rPr lang="sv-SE" sz="1800" dirty="0">
                <a:solidFill>
                  <a:srgbClr val="FF6700"/>
                </a:solidFill>
                <a:effectLst/>
                <a:latin typeface="Core Sans D 55 Bold" panose="020B0803030302020204" pitchFamily="34" charset="0"/>
              </a:rPr>
              <a:t>Arbetsförhållanden för guider och bärare, </a:t>
            </a:r>
            <a:br>
              <a:rPr lang="sv-SE" sz="1800" dirty="0">
                <a:solidFill>
                  <a:srgbClr val="FF6700"/>
                </a:solidFill>
                <a:effectLst/>
                <a:latin typeface="Core Sans D 55 Bold" panose="020B0803030302020204" pitchFamily="34" charset="0"/>
              </a:rPr>
            </a:br>
            <a:r>
              <a:rPr lang="sv-SE" sz="1800" dirty="0">
                <a:solidFill>
                  <a:srgbClr val="FF6700"/>
                </a:solidFill>
                <a:effectLst/>
                <a:latin typeface="Core Sans D 55 Bold" panose="020B0803030302020204" pitchFamily="34" charset="0"/>
              </a:rPr>
              <a:t>Kilimanjaro</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sv-SE" sz="1300" dirty="0">
                <a:solidFill>
                  <a:srgbClr val="00C8FF"/>
                </a:solidFill>
                <a:latin typeface="Core Sans D 35 Regular" panose="020B0503030302020204" pitchFamily="34" charset="0"/>
              </a:rPr>
              <a:t>FOKUS</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17</a:t>
            </a:fld>
            <a:endParaRPr lang="sv-SE" dirty="0">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sv-SE" sz="1100" dirty="0">
                <a:solidFill>
                  <a:srgbClr val="766972"/>
                </a:solidFill>
                <a:latin typeface="Core Sans D 35 Regular" panose="020B0503030302020204" pitchFamily="34" charset="0"/>
              </a:rPr>
              <a:t>OMSORG OM MÄNNISKOR</a:t>
            </a:r>
          </a:p>
        </p:txBody>
      </p:sp>
    </p:spTree>
    <p:extLst>
      <p:ext uri="{BB962C8B-B14F-4D97-AF65-F5344CB8AC3E}">
        <p14:creationId xmlns:p14="http://schemas.microsoft.com/office/powerpoint/2010/main" val="297687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18</a:t>
            </a:fld>
            <a:endParaRPr lang="sv-SE"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a:effectLst>
            <a:outerShdw blurRad="50800" dist="38100" dir="2700000" algn="tl" rotWithShape="0">
              <a:prstClr val="black">
                <a:alpha val="27000"/>
              </a:prstClr>
            </a:outerShdw>
          </a:effectLst>
        </p:spPr>
        <p:txBody>
          <a:bodyPr wrap="square" rtlCol="0">
            <a:spAutoFit/>
          </a:bodyPr>
          <a:lstStyle/>
          <a:p>
            <a:pPr algn="ctr"/>
            <a:r>
              <a:rPr lang="sv-SE" sz="3500" dirty="0">
                <a:solidFill>
                  <a:srgbClr val="FAF3E9"/>
                </a:solidFill>
                <a:latin typeface="Core Sans D 55 Bold" panose="020B0803030302020204" pitchFamily="34" charset="0"/>
              </a:rPr>
              <a:t>People &amp; Culture</a:t>
            </a:r>
          </a:p>
        </p:txBody>
      </p:sp>
      <p:sp>
        <p:nvSpPr>
          <p:cNvPr id="2" name="Tekstfelt 1">
            <a:extLst>
              <a:ext uri="{FF2B5EF4-FFF2-40B4-BE49-F238E27FC236}">
                <a16:creationId xmlns:a16="http://schemas.microsoft.com/office/drawing/2014/main" id="{6AD1EA89-1374-D338-FDB5-6C8489E89A5F}"/>
              </a:ext>
            </a:extLst>
          </p:cNvPr>
          <p:cNvSpPr txBox="1"/>
          <p:nvPr/>
        </p:nvSpPr>
        <p:spPr>
          <a:xfrm>
            <a:off x="1246630" y="3878927"/>
            <a:ext cx="4422649" cy="1107996"/>
          </a:xfrm>
          <a:prstGeom prst="rect">
            <a:avLst/>
          </a:prstGeom>
          <a:noFill/>
        </p:spPr>
        <p:txBody>
          <a:bodyPr wrap="square" rtlCol="0">
            <a:spAutoFit/>
          </a:bodyPr>
          <a:lstStyle/>
          <a:p>
            <a:pPr rtl="0"/>
            <a:r>
              <a:rPr lang="sv-SE" sz="1100" dirty="0">
                <a:effectLst/>
                <a:latin typeface="Core Sans D 35 Regular" panose="020B0503030302020204"/>
              </a:rPr>
              <a:t>På TourCompass sätter vi en ära i att ta hand om vår starka företagskultur och samtidigt ha en hög medarbetartillfredsställelse. </a:t>
            </a:r>
          </a:p>
          <a:p>
            <a:pPr rtl="0"/>
            <a:endParaRPr lang="sv-SE" sz="1100" dirty="0">
              <a:latin typeface="Core Sans D 35 Regular" panose="020B0503030302020204"/>
            </a:endParaRPr>
          </a:p>
          <a:p>
            <a:pPr rtl="0"/>
            <a:r>
              <a:rPr lang="sv-SE" sz="1100" dirty="0">
                <a:effectLst/>
                <a:latin typeface="Core Sans D 35 Regular" panose="020B0503030302020204"/>
              </a:rPr>
              <a:t>Därför lanserade vi 2023 en rad åtgärder, vars syfte är att säkra en hög medarbetartillfredsställelse samt att säkerställa att vi bevarar vår starka kultur. </a:t>
            </a:r>
            <a:endParaRPr lang="sv-SE" sz="1050" b="0" i="0" dirty="0">
              <a:solidFill>
                <a:srgbClr val="464646"/>
              </a:solidFill>
              <a:effectLst/>
              <a:latin typeface="Core Sans D 35 Regular" panose="020B0503030302020204" pitchFamily="34" charset="0"/>
            </a:endParaRPr>
          </a:p>
        </p:txBody>
      </p:sp>
      <p:sp>
        <p:nvSpPr>
          <p:cNvPr id="4" name="Tekstfelt 3">
            <a:extLst>
              <a:ext uri="{FF2B5EF4-FFF2-40B4-BE49-F238E27FC236}">
                <a16:creationId xmlns:a16="http://schemas.microsoft.com/office/drawing/2014/main" id="{AA7B8E61-61C4-524E-F61E-7052DEA47B33}"/>
              </a:ext>
            </a:extLst>
          </p:cNvPr>
          <p:cNvSpPr txBox="1"/>
          <p:nvPr/>
        </p:nvSpPr>
        <p:spPr>
          <a:xfrm>
            <a:off x="5897881" y="3878927"/>
            <a:ext cx="5047488" cy="2631490"/>
          </a:xfrm>
          <a:prstGeom prst="rect">
            <a:avLst/>
          </a:prstGeom>
          <a:noFill/>
        </p:spPr>
        <p:txBody>
          <a:bodyPr wrap="square" rtlCol="0">
            <a:spAutoFit/>
          </a:bodyPr>
          <a:lstStyle/>
          <a:p>
            <a:pPr rtl="0"/>
            <a:r>
              <a:rPr lang="sv-SE" sz="1100" dirty="0">
                <a:effectLst/>
                <a:latin typeface="Core Sans D 35 Regular" panose="020B0503030302020204"/>
              </a:rPr>
              <a:t>Dessa åtgärder innebär bland annat:</a:t>
            </a:r>
          </a:p>
          <a:p>
            <a:pPr rtl="0"/>
            <a:endParaRPr lang="sv-SE" sz="1100" dirty="0">
              <a:effectLst/>
              <a:latin typeface="Core Sans D 35 Regular" panose="020B0503030302020204"/>
            </a:endParaRPr>
          </a:p>
          <a:p>
            <a:pPr marL="171450" indent="-171450" rtl="0">
              <a:buFont typeface="Arial" panose="020B0604020202020204" pitchFamily="34" charset="0"/>
              <a:buChar char="•"/>
            </a:pPr>
            <a:r>
              <a:rPr lang="sv-SE" sz="1100" dirty="0">
                <a:effectLst/>
                <a:latin typeface="Core Sans D 35 Regular" panose="020B0503030302020204"/>
              </a:rPr>
              <a:t>Anställning av People &amp; Culture-chef </a:t>
            </a:r>
          </a:p>
          <a:p>
            <a:pPr marL="171450" indent="-171450" rtl="0">
              <a:buFont typeface="Arial" panose="020B0604020202020204" pitchFamily="34" charset="0"/>
              <a:buChar char="•"/>
            </a:pPr>
            <a:endParaRPr lang="sv-SE" sz="1100" dirty="0">
              <a:effectLst/>
              <a:latin typeface="Core Sans D 35 Regular" panose="020B0503030302020204"/>
            </a:endParaRPr>
          </a:p>
          <a:p>
            <a:pPr marL="171450" indent="-171450" rtl="0">
              <a:buFont typeface="Arial" panose="020B0604020202020204" pitchFamily="34" charset="0"/>
              <a:buChar char="•"/>
            </a:pPr>
            <a:r>
              <a:rPr lang="sv-SE" sz="1100" dirty="0">
                <a:effectLst/>
                <a:latin typeface="Core Sans D 35 Regular" panose="020B0503030302020204"/>
              </a:rPr>
              <a:t>Kvartalsvis medarbetarundersökning, där medarbetare anonymt har möjlighet att ranka verksamheten och ledningen på en rad parametrar.</a:t>
            </a:r>
          </a:p>
          <a:p>
            <a:pPr marL="171450" indent="-171450" rtl="0">
              <a:buFont typeface="Arial" panose="020B0604020202020204" pitchFamily="34" charset="0"/>
              <a:buChar char="•"/>
            </a:pPr>
            <a:endParaRPr lang="sv-SE" sz="1100" dirty="0">
              <a:effectLst/>
              <a:latin typeface="Core Sans D 35 Regular" panose="020B0503030302020204"/>
            </a:endParaRPr>
          </a:p>
          <a:p>
            <a:pPr marL="171450" indent="-171450" rtl="0">
              <a:buFont typeface="Arial" panose="020B0604020202020204" pitchFamily="34" charset="0"/>
              <a:buChar char="•"/>
            </a:pPr>
            <a:r>
              <a:rPr lang="sv-SE" sz="1100" dirty="0">
                <a:effectLst/>
                <a:latin typeface="Core Sans D 35 Regular" panose="020B0503030302020204"/>
              </a:rPr>
              <a:t>Kvartalsvis arrangemang av People &amp; Culture-forum, där ledningen möts för att utvärdera den senaste medarbetarundersökningen och vidta nya åtgärder för att ytterligare stärka medarbetarnas engagemang. </a:t>
            </a:r>
          </a:p>
          <a:p>
            <a:pPr marL="171450" indent="-171450" rtl="0">
              <a:buFont typeface="Arial" panose="020B0604020202020204" pitchFamily="34" charset="0"/>
              <a:buChar char="•"/>
            </a:pPr>
            <a:endParaRPr lang="sv-SE" sz="1100" dirty="0">
              <a:effectLst/>
              <a:latin typeface="Core Sans D 35 Regular" panose="020B0503030302020204"/>
            </a:endParaRPr>
          </a:p>
          <a:p>
            <a:pPr marL="171450" indent="-171450" rtl="0">
              <a:buFont typeface="Arial" panose="020B0604020202020204" pitchFamily="34" charset="0"/>
              <a:buChar char="•"/>
            </a:pPr>
            <a:r>
              <a:rPr lang="sv-SE" sz="1100" dirty="0">
                <a:effectLst/>
                <a:latin typeface="Core Sans D 35 Regular" panose="020B0503030302020204"/>
              </a:rPr>
              <a:t>Vi är stolta över att våra tillfredsställelseundersökningar, sett över hela året, gav ett betyg på 4,3 av 5 </a:t>
            </a:r>
            <a:r>
              <a:rPr lang="sv-SE" sz="1100" dirty="0">
                <a:latin typeface="Core Sans D 35 Regular" panose="020B0503030302020204"/>
              </a:rPr>
              <a:t> – </a:t>
            </a:r>
            <a:r>
              <a:rPr lang="sv-SE" sz="1100" dirty="0">
                <a:effectLst/>
                <a:latin typeface="Core Sans D 35 Regular" panose="020B0503030302020204"/>
              </a:rPr>
              <a:t> bland annat svarade hela 92 % av våra medarbetare att de fortfarande ser sig själva </a:t>
            </a:r>
            <a:r>
              <a:rPr lang="sv-SE" sz="1100" dirty="0">
                <a:latin typeface="Core Sans D 35 Regular" panose="020B0503030302020204"/>
              </a:rPr>
              <a:t>som en del av </a:t>
            </a:r>
            <a:r>
              <a:rPr lang="sv-SE" sz="1100" dirty="0">
                <a:effectLst/>
                <a:latin typeface="Core Sans D 35 Regular" panose="020B0503030302020204"/>
              </a:rPr>
              <a:t>TourCompass även om 2 år.</a:t>
            </a:r>
          </a:p>
          <a:p>
            <a:pPr algn="just"/>
            <a:endParaRPr lang="sv-SE" sz="11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683707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19</a:t>
            </a:fld>
            <a:endParaRPr lang="sv-SE"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a:effectLst>
            <a:outerShdw blurRad="50800" dist="38100" dir="2700000" algn="tl" rotWithShape="0">
              <a:prstClr val="black">
                <a:alpha val="15000"/>
              </a:prstClr>
            </a:outerShdw>
          </a:effectLst>
        </p:spPr>
        <p:txBody>
          <a:bodyPr wrap="square" rtlCol="0">
            <a:spAutoFit/>
          </a:bodyPr>
          <a:lstStyle/>
          <a:p>
            <a:pPr algn="ctr"/>
            <a:r>
              <a:rPr lang="sv-SE" sz="3500" dirty="0">
                <a:solidFill>
                  <a:srgbClr val="FAF3E9"/>
                </a:solidFill>
                <a:latin typeface="Core Sans D 55 Bold" panose="020B0803030302020204" pitchFamily="34" charset="0"/>
              </a:rPr>
              <a:t>Mål för 2024</a:t>
            </a:r>
          </a:p>
        </p:txBody>
      </p:sp>
      <p:sp>
        <p:nvSpPr>
          <p:cNvPr id="2" name="Tekstfelt 1">
            <a:extLst>
              <a:ext uri="{FF2B5EF4-FFF2-40B4-BE49-F238E27FC236}">
                <a16:creationId xmlns:a16="http://schemas.microsoft.com/office/drawing/2014/main" id="{6AD1EA89-1374-D338-FDB5-6C8489E89A5F}"/>
              </a:ext>
            </a:extLst>
          </p:cNvPr>
          <p:cNvSpPr txBox="1"/>
          <p:nvPr/>
        </p:nvSpPr>
        <p:spPr>
          <a:xfrm>
            <a:off x="1344168" y="3796631"/>
            <a:ext cx="4325112" cy="2695994"/>
          </a:xfrm>
          <a:prstGeom prst="rect">
            <a:avLst/>
          </a:prstGeom>
          <a:noFill/>
        </p:spPr>
        <p:txBody>
          <a:bodyPr wrap="square" rtlCol="0">
            <a:spAutoFit/>
          </a:bodyPr>
          <a:lstStyle/>
          <a:p>
            <a:pPr>
              <a:lnSpc>
                <a:spcPct val="107000"/>
              </a:lnSpc>
              <a:spcAft>
                <a:spcPts val="800"/>
              </a:spcAft>
            </a:pPr>
            <a:r>
              <a:rPr lang="sv-SE" sz="1000" dirty="0">
                <a:solidFill>
                  <a:srgbClr val="464646"/>
                </a:solidFill>
                <a:latin typeface="Core Sans D 35 Regular" panose="020B0503030302020204" pitchFamily="34" charset="0"/>
              </a:rPr>
              <a:t>Även 2024 fortsätter vi naturligtvis att fokusera på våra fyra kärnområden: </a:t>
            </a:r>
            <a:br/>
            <a:endParaRPr lang="sv-SE" sz="1000" dirty="0">
              <a:solidFill>
                <a:srgbClr val="464646"/>
              </a:solidFill>
              <a:latin typeface="Core Sans D 35 Regular" panose="020B0503030302020204" pitchFamily="34" charset="0"/>
            </a:endParaRPr>
          </a:p>
          <a:p>
            <a:pPr marL="342900" lvl="0" indent="-342900">
              <a:lnSpc>
                <a:spcPct val="107000"/>
              </a:lnSpc>
              <a:buFont typeface="Symbol" panose="05050102010706020507" pitchFamily="18" charset="2"/>
              <a:buChar char=""/>
            </a:pPr>
            <a:r>
              <a:rPr lang="sv-SE" sz="1000" dirty="0">
                <a:solidFill>
                  <a:srgbClr val="464646"/>
                </a:solidFill>
                <a:latin typeface="Core Sans D 35 Regular" panose="020B0503030302020204" pitchFamily="34" charset="0"/>
              </a:rPr>
              <a:t>Klimat och miljö: Minskade koldioxidutsläpp i förbindelse med våra resor </a:t>
            </a:r>
          </a:p>
          <a:p>
            <a:pPr marL="342900" lvl="0" indent="-342900">
              <a:lnSpc>
                <a:spcPct val="107000"/>
              </a:lnSpc>
              <a:buFont typeface="Symbol" panose="05050102010706020507" pitchFamily="18" charset="2"/>
              <a:buChar char=""/>
            </a:pPr>
            <a:r>
              <a:rPr lang="sv-SE" sz="1000" dirty="0">
                <a:solidFill>
                  <a:srgbClr val="464646"/>
                </a:solidFill>
                <a:latin typeface="Core Sans D 35 Regular" panose="020B0503030302020204" pitchFamily="34" charset="0"/>
              </a:rPr>
              <a:t>Socialt ansvar: Stöd till utsatta lokalsamhällen</a:t>
            </a:r>
          </a:p>
          <a:p>
            <a:pPr marL="342900" lvl="0" indent="-342900">
              <a:lnSpc>
                <a:spcPct val="107000"/>
              </a:lnSpc>
              <a:buFont typeface="Symbol" panose="05050102010706020507" pitchFamily="18" charset="2"/>
              <a:buChar char=""/>
            </a:pPr>
            <a:r>
              <a:rPr lang="sv-SE" sz="1000" dirty="0">
                <a:solidFill>
                  <a:srgbClr val="464646"/>
                </a:solidFill>
                <a:latin typeface="Core Sans D 35 Regular" panose="020B0503030302020204" pitchFamily="34" charset="0"/>
              </a:rPr>
              <a:t>Ansvar för naturen: Fokus på djurvälfärd</a:t>
            </a:r>
          </a:p>
          <a:p>
            <a:pPr marL="342900" lvl="0" indent="-342900">
              <a:lnSpc>
                <a:spcPct val="107000"/>
              </a:lnSpc>
              <a:buFont typeface="Symbol" panose="05050102010706020507" pitchFamily="18" charset="2"/>
              <a:buChar char=""/>
            </a:pPr>
            <a:r>
              <a:rPr lang="sv-SE" sz="1000" dirty="0">
                <a:solidFill>
                  <a:srgbClr val="464646"/>
                </a:solidFill>
                <a:latin typeface="Core Sans D 35 Regular" panose="020B0503030302020204" pitchFamily="34" charset="0"/>
              </a:rPr>
              <a:t>Regelverk: Gott uppförande, härunder lagstiftning och allmänt god moral</a:t>
            </a:r>
          </a:p>
          <a:p>
            <a:pPr marL="457200">
              <a:lnSpc>
                <a:spcPct val="107000"/>
              </a:lnSpc>
              <a:spcAft>
                <a:spcPts val="800"/>
              </a:spcAft>
            </a:pPr>
            <a:r>
              <a:rPr lang="sv-SE" sz="1000" dirty="0">
                <a:solidFill>
                  <a:srgbClr val="464646"/>
                </a:solidFill>
                <a:latin typeface="Core Sans D 35 Regular" panose="020B0503030302020204" pitchFamily="34" charset="0"/>
              </a:rPr>
              <a:t> </a:t>
            </a:r>
          </a:p>
          <a:p>
            <a:pPr>
              <a:lnSpc>
                <a:spcPct val="107000"/>
              </a:lnSpc>
              <a:spcAft>
                <a:spcPts val="800"/>
              </a:spcAft>
            </a:pPr>
            <a:r>
              <a:rPr lang="sv-SE" sz="1000" dirty="0">
                <a:solidFill>
                  <a:srgbClr val="464646"/>
                </a:solidFill>
                <a:latin typeface="Core Sans D 35 Regular" panose="020B0503030302020204" pitchFamily="34" charset="0"/>
              </a:rPr>
              <a:t>Vi har som mål att lägga till en punkt i denna lista, nämligen biologisk mångfald. Vi anser att detta är en tydlig brist i vårt nuvarande hållbarhetsarbete.  </a:t>
            </a:r>
          </a:p>
          <a:p>
            <a:pPr>
              <a:lnSpc>
                <a:spcPct val="107000"/>
              </a:lnSpc>
              <a:spcAft>
                <a:spcPts val="800"/>
              </a:spcAft>
            </a:pPr>
            <a:r>
              <a:rPr lang="sv-SE" sz="1000" dirty="0">
                <a:solidFill>
                  <a:srgbClr val="464646"/>
                </a:solidFill>
                <a:latin typeface="Core Sans D 35 Regular" panose="020B0503030302020204" pitchFamily="34" charset="0"/>
              </a:rPr>
              <a:t>Ett av våra viktigaste mål för 2024 är att utöka antalet projekt som vi stödjer ute i världen. Vi anser att vi har en unik möjlighet att bidra till en positiv utveckling i många av de länder som vi reser till – både socialt och miljömässigt.</a:t>
            </a:r>
          </a:p>
        </p:txBody>
      </p:sp>
      <p:sp>
        <p:nvSpPr>
          <p:cNvPr id="4" name="Tekstfelt 3">
            <a:extLst>
              <a:ext uri="{FF2B5EF4-FFF2-40B4-BE49-F238E27FC236}">
                <a16:creationId xmlns:a16="http://schemas.microsoft.com/office/drawing/2014/main" id="{AA7B8E61-61C4-524E-F61E-7052DEA47B33}"/>
              </a:ext>
            </a:extLst>
          </p:cNvPr>
          <p:cNvSpPr txBox="1"/>
          <p:nvPr/>
        </p:nvSpPr>
        <p:spPr>
          <a:xfrm>
            <a:off x="5897880" y="3796631"/>
            <a:ext cx="4590288" cy="2467855"/>
          </a:xfrm>
          <a:prstGeom prst="rect">
            <a:avLst/>
          </a:prstGeom>
          <a:noFill/>
        </p:spPr>
        <p:txBody>
          <a:bodyPr wrap="square" rtlCol="0">
            <a:spAutoFit/>
          </a:bodyPr>
          <a:lstStyle/>
          <a:p>
            <a:pPr>
              <a:lnSpc>
                <a:spcPct val="107000"/>
              </a:lnSpc>
              <a:spcAft>
                <a:spcPts val="800"/>
              </a:spcAft>
            </a:pPr>
            <a:r>
              <a:rPr lang="sv-SE" sz="1000" dirty="0">
                <a:solidFill>
                  <a:srgbClr val="464646"/>
                </a:solidFill>
                <a:latin typeface="Core Sans D 35 Regular" panose="020B0503030302020204" pitchFamily="34" charset="0"/>
              </a:rPr>
              <a:t>Vi anser att resor bidrar till att skapa positiva fotavtryck både hos dem som upplever och dem som skapar upplevelserna. Vårt mål är att kontinuerligt öka antalet projekt som vi stödjer – det vill säga projekt som har en väsentlig påverkan på lokalsamhällena.</a:t>
            </a:r>
          </a:p>
          <a:p>
            <a:pPr>
              <a:lnSpc>
                <a:spcPct val="107000"/>
              </a:lnSpc>
              <a:spcAft>
                <a:spcPts val="800"/>
              </a:spcAft>
            </a:pPr>
            <a:r>
              <a:rPr lang="sv-SE" sz="1000" dirty="0">
                <a:solidFill>
                  <a:srgbClr val="464646"/>
                </a:solidFill>
                <a:latin typeface="Core Sans D 35 Regular" panose="020B0503030302020204" pitchFamily="34" charset="0"/>
              </a:rPr>
              <a:t>Vi arbetar också målinriktat med att formulera en flygpolicy. Vi samarbetar med många flygbolag och det är mycket jobb med att kartlägga de olika bolagens strategier. </a:t>
            </a:r>
          </a:p>
          <a:p>
            <a:pPr>
              <a:lnSpc>
                <a:spcPct val="107000"/>
              </a:lnSpc>
              <a:spcAft>
                <a:spcPts val="800"/>
              </a:spcAft>
            </a:pPr>
            <a:r>
              <a:rPr lang="sv-SE" sz="1000" dirty="0">
                <a:solidFill>
                  <a:srgbClr val="464646"/>
                </a:solidFill>
                <a:latin typeface="Core Sans D 35 Regular" panose="020B0503030302020204" pitchFamily="34" charset="0"/>
              </a:rPr>
              <a:t>Ytterligare ett av våra mål för 2024 är att kartlägga utsläppen för våra tio mest populära hotell, att byta ut biltransporter till tågtransporter på minst en av våra tio mest sålda resor samt att införa transport med elbil på minst ett resmål.</a:t>
            </a:r>
          </a:p>
          <a:p>
            <a:pPr>
              <a:lnSpc>
                <a:spcPct val="107000"/>
              </a:lnSpc>
              <a:spcAft>
                <a:spcPts val="800"/>
              </a:spcAft>
            </a:pPr>
            <a:r>
              <a:rPr lang="sv-SE" sz="1000" dirty="0">
                <a:solidFill>
                  <a:srgbClr val="464646"/>
                </a:solidFill>
                <a:latin typeface="Core Sans D 35 Regular" panose="020B0503030302020204" pitchFamily="34" charset="0"/>
              </a:rPr>
              <a:t>Vi ser fram emot det!</a:t>
            </a:r>
          </a:p>
          <a:p>
            <a:pPr algn="just"/>
            <a:endParaRPr lang="sv-SE" sz="10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2327606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D2BAFDCC-A07D-FDBF-206C-B7FCBB4C40E8}"/>
              </a:ext>
            </a:extLst>
          </p:cNvPr>
          <p:cNvSpPr txBox="1"/>
          <p:nvPr/>
        </p:nvSpPr>
        <p:spPr>
          <a:xfrm>
            <a:off x="6402988" y="1243508"/>
            <a:ext cx="3463636" cy="553998"/>
          </a:xfrm>
          <a:prstGeom prst="rect">
            <a:avLst/>
          </a:prstGeom>
          <a:noFill/>
        </p:spPr>
        <p:txBody>
          <a:bodyPr wrap="square" rtlCol="0">
            <a:spAutoFit/>
          </a:bodyPr>
          <a:lstStyle/>
          <a:p>
            <a:r>
              <a:rPr lang="sv-SE" sz="3000" dirty="0">
                <a:solidFill>
                  <a:srgbClr val="FF6700"/>
                </a:solidFill>
                <a:latin typeface="Core Sans D 55 Bold" panose="020B0803030302020204" pitchFamily="34" charset="0"/>
              </a:rPr>
              <a:t>Innehåll</a:t>
            </a:r>
          </a:p>
        </p:txBody>
      </p:sp>
      <p:sp>
        <p:nvSpPr>
          <p:cNvPr id="8" name="Tekstfelt 7">
            <a:extLst>
              <a:ext uri="{FF2B5EF4-FFF2-40B4-BE49-F238E27FC236}">
                <a16:creationId xmlns:a16="http://schemas.microsoft.com/office/drawing/2014/main" id="{DAA2E565-CD25-92A0-E4F9-0500CB774519}"/>
              </a:ext>
            </a:extLst>
          </p:cNvPr>
          <p:cNvSpPr txBox="1"/>
          <p:nvPr/>
        </p:nvSpPr>
        <p:spPr>
          <a:xfrm>
            <a:off x="6402988" y="1690857"/>
            <a:ext cx="5625214" cy="4224233"/>
          </a:xfrm>
          <a:prstGeom prst="rect">
            <a:avLst/>
          </a:prstGeom>
          <a:noFill/>
        </p:spPr>
        <p:txBody>
          <a:bodyPr wrap="square" rtlCol="0">
            <a:spAutoFit/>
          </a:bodyPr>
          <a:lstStyle/>
          <a:p>
            <a:pPr>
              <a:lnSpc>
                <a:spcPct val="150000"/>
              </a:lnSpc>
            </a:pPr>
            <a:r>
              <a:rPr lang="sv-SE" sz="1300" dirty="0">
                <a:solidFill>
                  <a:srgbClr val="464646"/>
                </a:solidFill>
                <a:latin typeface="Core Sans D 35 Regular" panose="020B0503030302020204" pitchFamily="34" charset="0"/>
              </a:rPr>
              <a:t>INLEDNING</a:t>
            </a:r>
            <a:r>
              <a:rPr lang="en-US" sz="1300" dirty="0">
                <a:solidFill>
                  <a:srgbClr val="464646"/>
                </a:solidFill>
                <a:latin typeface="Core Sans D 35 Regular" panose="020B0503030302020204" pitchFamily="34" charset="0"/>
              </a:rPr>
              <a:t>					</a:t>
            </a:r>
            <a:r>
              <a:rPr lang="sv-SE" sz="1300" dirty="0">
                <a:solidFill>
                  <a:srgbClr val="464646"/>
                </a:solidFill>
                <a:latin typeface="Core Sans D 35 Regular" panose="020B0503030302020204" pitchFamily="34" charset="0"/>
              </a:rPr>
              <a:t>3</a:t>
            </a:r>
            <a:br>
              <a:rPr dirty="0"/>
            </a:br>
            <a:r>
              <a:rPr lang="sv-SE" sz="1300" dirty="0">
                <a:solidFill>
                  <a:srgbClr val="464646"/>
                </a:solidFill>
                <a:latin typeface="Core Sans D 35 Regular" panose="020B0503030302020204" pitchFamily="34" charset="0"/>
              </a:rPr>
              <a:t>VÅR HÅLLBARHETSSTRATEGI</a:t>
            </a:r>
            <a:r>
              <a:rPr lang="en-US" sz="1300" dirty="0">
                <a:solidFill>
                  <a:srgbClr val="464646"/>
                </a:solidFill>
                <a:latin typeface="Core Sans D 35 Regular" panose="020B0503030302020204" pitchFamily="34" charset="0"/>
              </a:rPr>
              <a:t>			</a:t>
            </a:r>
            <a:r>
              <a:rPr lang="sv-SE" sz="1300" dirty="0">
                <a:solidFill>
                  <a:srgbClr val="464646"/>
                </a:solidFill>
                <a:latin typeface="Core Sans D 35 Regular" panose="020B0503030302020204" pitchFamily="34" charset="0"/>
              </a:rPr>
              <a:t>4</a:t>
            </a:r>
          </a:p>
          <a:p>
            <a:pPr>
              <a:lnSpc>
                <a:spcPct val="150000"/>
              </a:lnSpc>
            </a:pPr>
            <a:r>
              <a:rPr lang="sv-SE" sz="1300" dirty="0">
                <a:solidFill>
                  <a:srgbClr val="464646"/>
                </a:solidFill>
                <a:latin typeface="Core Sans D 35 Regular" panose="020B0503030302020204" pitchFamily="34" charset="0"/>
              </a:rPr>
              <a:t>KLIMAT OCH MILJÖ</a:t>
            </a:r>
            <a:r>
              <a:rPr lang="en-US" sz="1300" dirty="0">
                <a:solidFill>
                  <a:srgbClr val="464646"/>
                </a:solidFill>
                <a:latin typeface="Core Sans D 35 Regular" panose="020B0503030302020204" pitchFamily="34" charset="0"/>
              </a:rPr>
              <a:t>				</a:t>
            </a:r>
            <a:r>
              <a:rPr lang="sv-SE" sz="1300" dirty="0">
                <a:solidFill>
                  <a:srgbClr val="464646"/>
                </a:solidFill>
                <a:latin typeface="Core Sans D 35 Regular" panose="020B0503030302020204" pitchFamily="34" charset="0"/>
              </a:rPr>
              <a:t>6</a:t>
            </a:r>
          </a:p>
          <a:p>
            <a:pPr>
              <a:lnSpc>
                <a:spcPct val="150000"/>
              </a:lnSpc>
            </a:pPr>
            <a:r>
              <a:rPr lang="sv-SE" sz="1300" dirty="0">
                <a:solidFill>
                  <a:srgbClr val="464646"/>
                </a:solidFill>
                <a:latin typeface="Core Sans D 35 Regular" panose="020B0503030302020204" pitchFamily="34" charset="0"/>
              </a:rPr>
              <a:t>DJURVÄLFÄRD</a:t>
            </a:r>
            <a:r>
              <a:rPr lang="en-US" sz="1300" dirty="0">
                <a:solidFill>
                  <a:srgbClr val="464646"/>
                </a:solidFill>
                <a:latin typeface="Core Sans D 35 Regular" panose="020B0503030302020204" pitchFamily="34" charset="0"/>
              </a:rPr>
              <a:t>				</a:t>
            </a:r>
            <a:r>
              <a:rPr lang="sv-SE" sz="1300" dirty="0">
                <a:solidFill>
                  <a:srgbClr val="464646"/>
                </a:solidFill>
                <a:latin typeface="Core Sans D 35 Regular" panose="020B0503030302020204" pitchFamily="34" charset="0"/>
              </a:rPr>
              <a:t>10</a:t>
            </a:r>
          </a:p>
          <a:p>
            <a:pPr>
              <a:lnSpc>
                <a:spcPct val="150000"/>
              </a:lnSpc>
            </a:pPr>
            <a:r>
              <a:rPr lang="sv-SE" sz="1200" dirty="0">
                <a:solidFill>
                  <a:srgbClr val="464646"/>
                </a:solidFill>
                <a:latin typeface="Core Sans D 35 Regular" panose="020B0503030302020204" pitchFamily="34" charset="0"/>
              </a:rPr>
              <a:t>   – FOKUS: KAPAMA PRIVATE GAME RESERVE, SYDAFRIKA</a:t>
            </a:r>
            <a:r>
              <a:rPr lang="en-US" sz="1300" dirty="0">
                <a:solidFill>
                  <a:srgbClr val="464646"/>
                </a:solidFill>
                <a:latin typeface="Core Sans D 35 Regular" panose="020B0503030302020204" pitchFamily="34" charset="0"/>
              </a:rPr>
              <a:t>		</a:t>
            </a:r>
            <a:r>
              <a:rPr lang="sv-SE" sz="1300" dirty="0">
                <a:solidFill>
                  <a:srgbClr val="464646"/>
                </a:solidFill>
                <a:latin typeface="Core Sans D 35 Regular" panose="020B0503030302020204" pitchFamily="34" charset="0"/>
              </a:rPr>
              <a:t>11</a:t>
            </a:r>
          </a:p>
          <a:p>
            <a:pPr>
              <a:lnSpc>
                <a:spcPct val="150000"/>
              </a:lnSpc>
            </a:pPr>
            <a:r>
              <a:rPr lang="sv-SE" sz="1300" dirty="0">
                <a:solidFill>
                  <a:srgbClr val="464646"/>
                </a:solidFill>
                <a:latin typeface="Core Sans D 35 Regular" panose="020B0503030302020204" pitchFamily="34" charset="0"/>
              </a:rPr>
              <a:t>SOCIALT ANSVAR</a:t>
            </a:r>
            <a:r>
              <a:rPr lang="en-US" sz="1300" dirty="0">
                <a:solidFill>
                  <a:srgbClr val="464646"/>
                </a:solidFill>
                <a:latin typeface="Core Sans D 35 Regular" panose="020B0503030302020204" pitchFamily="34" charset="0"/>
              </a:rPr>
              <a:t>				</a:t>
            </a:r>
            <a:r>
              <a:rPr lang="sv-SE" sz="1300" dirty="0">
                <a:solidFill>
                  <a:srgbClr val="464646"/>
                </a:solidFill>
                <a:latin typeface="Core Sans D 35 Regular" panose="020B0503030302020204" pitchFamily="34" charset="0"/>
              </a:rPr>
              <a:t>12</a:t>
            </a:r>
          </a:p>
          <a:p>
            <a:pPr>
              <a:lnSpc>
                <a:spcPct val="150000"/>
              </a:lnSpc>
            </a:pPr>
            <a:r>
              <a:rPr lang="sv-SE" sz="1200" dirty="0">
                <a:solidFill>
                  <a:srgbClr val="464646"/>
                </a:solidFill>
                <a:latin typeface="Core Sans D 35 Regular" panose="020B0503030302020204" pitchFamily="34" charset="0"/>
              </a:rPr>
              <a:t>    – FOKUS: RAINFOREST ECO LODGE, SRI LANKA</a:t>
            </a:r>
            <a:r>
              <a:rPr lang="en-US" dirty="0"/>
              <a:t>	</a:t>
            </a:r>
            <a:r>
              <a:rPr lang="en-US" sz="1300" dirty="0">
                <a:solidFill>
                  <a:srgbClr val="464646"/>
                </a:solidFill>
                <a:latin typeface="Core Sans D 35 Regular" panose="020B0503030302020204" pitchFamily="34" charset="0"/>
              </a:rPr>
              <a:t>	</a:t>
            </a:r>
            <a:r>
              <a:rPr lang="sv-SE" sz="1300" dirty="0">
                <a:solidFill>
                  <a:srgbClr val="464646"/>
                </a:solidFill>
                <a:latin typeface="Core Sans D 35 Regular" panose="020B0503030302020204" pitchFamily="34" charset="0"/>
              </a:rPr>
              <a:t>13</a:t>
            </a:r>
          </a:p>
          <a:p>
            <a:pPr>
              <a:lnSpc>
                <a:spcPct val="150000"/>
              </a:lnSpc>
            </a:pPr>
            <a:r>
              <a:rPr lang="sv-SE" sz="1200" dirty="0">
                <a:solidFill>
                  <a:srgbClr val="464646"/>
                </a:solidFill>
                <a:latin typeface="Core Sans D 35 Regular" panose="020B0503030302020204" pitchFamily="34" charset="0"/>
              </a:rPr>
              <a:t>    – FOKUS: LOST CITY TREK, COLOMBIA</a:t>
            </a:r>
            <a:r>
              <a:rPr lang="en-US" sz="1200" dirty="0">
                <a:solidFill>
                  <a:srgbClr val="464646"/>
                </a:solidFill>
                <a:latin typeface="Core Sans D 35 Regular" panose="020B0503030302020204" pitchFamily="34" charset="0"/>
              </a:rPr>
              <a:t>	</a:t>
            </a:r>
            <a:r>
              <a:rPr lang="en-US" sz="1300" dirty="0">
                <a:solidFill>
                  <a:srgbClr val="464646"/>
                </a:solidFill>
                <a:latin typeface="Core Sans D 35 Regular" panose="020B0503030302020204" pitchFamily="34" charset="0"/>
              </a:rPr>
              <a:t>		</a:t>
            </a:r>
            <a:r>
              <a:rPr lang="sv-SE" sz="1300" dirty="0">
                <a:solidFill>
                  <a:srgbClr val="464646"/>
                </a:solidFill>
                <a:latin typeface="Core Sans D 35 Regular" panose="020B0503030302020204" pitchFamily="34" charset="0"/>
              </a:rPr>
              <a:t>14</a:t>
            </a:r>
          </a:p>
          <a:p>
            <a:pPr>
              <a:lnSpc>
                <a:spcPct val="150000"/>
              </a:lnSpc>
            </a:pPr>
            <a:r>
              <a:rPr lang="sv-SE" sz="1200" dirty="0">
                <a:solidFill>
                  <a:srgbClr val="464646"/>
                </a:solidFill>
                <a:latin typeface="Core Sans D 35 Regular" panose="020B0503030302020204" pitchFamily="34" charset="0"/>
              </a:rPr>
              <a:t>    – FOKUS: MOSHI KIDS CENTER, TANZANIA</a:t>
            </a:r>
            <a:r>
              <a:rPr lang="en-US" sz="1200" dirty="0">
                <a:solidFill>
                  <a:srgbClr val="464646"/>
                </a:solidFill>
                <a:latin typeface="Core Sans D 35 Regular" panose="020B0503030302020204" pitchFamily="34" charset="0"/>
              </a:rPr>
              <a:t>	</a:t>
            </a:r>
            <a:r>
              <a:rPr lang="en-US" dirty="0"/>
              <a:t>	</a:t>
            </a:r>
            <a:r>
              <a:rPr lang="sv-SE" sz="1300" dirty="0">
                <a:solidFill>
                  <a:srgbClr val="464646"/>
                </a:solidFill>
                <a:latin typeface="Core Sans D 35 Regular" panose="020B0503030302020204" pitchFamily="34" charset="0"/>
              </a:rPr>
              <a:t>15</a:t>
            </a:r>
          </a:p>
          <a:p>
            <a:pPr>
              <a:lnSpc>
                <a:spcPct val="150000"/>
              </a:lnSpc>
            </a:pPr>
            <a:r>
              <a:rPr lang="sv-SE" sz="1300" dirty="0">
                <a:solidFill>
                  <a:srgbClr val="464646"/>
                </a:solidFill>
                <a:latin typeface="Core Sans D 35 Regular" panose="020B0503030302020204" pitchFamily="34" charset="0"/>
              </a:rPr>
              <a:t>OMSORG OM MÄNNISKOR</a:t>
            </a:r>
            <a:r>
              <a:rPr lang="en-US" sz="1300" dirty="0">
                <a:solidFill>
                  <a:srgbClr val="464646"/>
                </a:solidFill>
                <a:latin typeface="Core Sans D 35 Regular" panose="020B0503030302020204" pitchFamily="34" charset="0"/>
              </a:rPr>
              <a:t>				</a:t>
            </a:r>
            <a:r>
              <a:rPr lang="sv-SE" sz="1300" dirty="0">
                <a:solidFill>
                  <a:srgbClr val="464646"/>
                </a:solidFill>
                <a:latin typeface="Core Sans D 35 Regular" panose="020B0503030302020204" pitchFamily="34" charset="0"/>
              </a:rPr>
              <a:t>16</a:t>
            </a:r>
          </a:p>
          <a:p>
            <a:pPr>
              <a:lnSpc>
                <a:spcPct val="150000"/>
              </a:lnSpc>
            </a:pPr>
            <a:r>
              <a:rPr lang="sv-SE" sz="1200" dirty="0">
                <a:solidFill>
                  <a:srgbClr val="464646"/>
                </a:solidFill>
                <a:latin typeface="Core Sans D 35 Regular" panose="020B0503030302020204" pitchFamily="34" charset="0"/>
              </a:rPr>
              <a:t>    – ARBETSFÖRHÅLLANDEN FÖR GUIDER OCH BÄRARE, KILIMANJARO </a:t>
            </a:r>
            <a:r>
              <a:rPr lang="en-US" sz="1300" dirty="0">
                <a:solidFill>
                  <a:srgbClr val="464646"/>
                </a:solidFill>
                <a:latin typeface="Core Sans D 35 Regular" panose="020B0503030302020204" pitchFamily="34" charset="0"/>
              </a:rPr>
              <a:t>	</a:t>
            </a:r>
            <a:r>
              <a:rPr lang="sv-SE" sz="1300" dirty="0">
                <a:solidFill>
                  <a:srgbClr val="464646"/>
                </a:solidFill>
                <a:latin typeface="Core Sans D 35 Regular" panose="020B0503030302020204" pitchFamily="34" charset="0"/>
              </a:rPr>
              <a:t>17</a:t>
            </a:r>
          </a:p>
          <a:p>
            <a:pPr>
              <a:lnSpc>
                <a:spcPct val="150000"/>
              </a:lnSpc>
            </a:pPr>
            <a:r>
              <a:rPr lang="sv-SE" sz="1300" dirty="0">
                <a:solidFill>
                  <a:srgbClr val="464646"/>
                </a:solidFill>
                <a:latin typeface="Core Sans D 35 Regular" panose="020B0503030302020204" pitchFamily="34" charset="0"/>
              </a:rPr>
              <a:t>PEOPLE &amp; CULTURE </a:t>
            </a:r>
            <a:r>
              <a:rPr lang="en-US" sz="1300" dirty="0">
                <a:solidFill>
                  <a:srgbClr val="464646"/>
                </a:solidFill>
                <a:latin typeface="Core Sans D 35 Regular" panose="020B0503030302020204" pitchFamily="34" charset="0"/>
              </a:rPr>
              <a:t>				</a:t>
            </a:r>
            <a:r>
              <a:rPr lang="sv-SE" sz="1300" dirty="0">
                <a:solidFill>
                  <a:srgbClr val="464646"/>
                </a:solidFill>
                <a:latin typeface="Core Sans D 35 Regular" panose="020B0503030302020204" pitchFamily="34" charset="0"/>
              </a:rPr>
              <a:t>18</a:t>
            </a:r>
          </a:p>
          <a:p>
            <a:pPr>
              <a:lnSpc>
                <a:spcPct val="150000"/>
              </a:lnSpc>
            </a:pPr>
            <a:r>
              <a:rPr lang="sv-SE" sz="1300" dirty="0">
                <a:solidFill>
                  <a:srgbClr val="464646"/>
                </a:solidFill>
                <a:latin typeface="Core Sans D 35 Regular" panose="020B0503030302020204" pitchFamily="34" charset="0"/>
              </a:rPr>
              <a:t>MÅL FÖR 2024 </a:t>
            </a:r>
            <a:r>
              <a:rPr lang="en-US" sz="1300" dirty="0">
                <a:solidFill>
                  <a:srgbClr val="464646"/>
                </a:solidFill>
                <a:latin typeface="Core Sans D 35 Regular" panose="020B0503030302020204" pitchFamily="34" charset="0"/>
              </a:rPr>
              <a:t>				</a:t>
            </a:r>
            <a:r>
              <a:rPr lang="sv-SE" sz="1300" dirty="0">
                <a:solidFill>
                  <a:srgbClr val="464646"/>
                </a:solidFill>
                <a:latin typeface="Core Sans D 35 Regular" panose="020B0503030302020204" pitchFamily="34" charset="0"/>
              </a:rPr>
              <a:t>19</a:t>
            </a:r>
          </a:p>
        </p:txBody>
      </p:sp>
      <p:pic>
        <p:nvPicPr>
          <p:cNvPr id="3" name="Billede 2">
            <a:extLst>
              <a:ext uri="{FF2B5EF4-FFF2-40B4-BE49-F238E27FC236}">
                <a16:creationId xmlns:a16="http://schemas.microsoft.com/office/drawing/2014/main" id="{24376329-E295-57D5-500F-CC3AA78917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1482" y="376646"/>
            <a:ext cx="2654233" cy="557368"/>
          </a:xfrm>
          <a:prstGeom prst="rect">
            <a:avLst/>
          </a:prstGeom>
        </p:spPr>
      </p:pic>
      <p:sp>
        <p:nvSpPr>
          <p:cNvPr id="2" name="Tekstfelt 1">
            <a:extLst>
              <a:ext uri="{FF2B5EF4-FFF2-40B4-BE49-F238E27FC236}">
                <a16:creationId xmlns:a16="http://schemas.microsoft.com/office/drawing/2014/main" id="{E1856CD2-4E2E-31DE-5091-E606006F301D}"/>
              </a:ext>
            </a:extLst>
          </p:cNvPr>
          <p:cNvSpPr txBox="1"/>
          <p:nvPr/>
        </p:nvSpPr>
        <p:spPr>
          <a:xfrm>
            <a:off x="2098426" y="2253406"/>
            <a:ext cx="4461166" cy="399725"/>
          </a:xfrm>
          <a:prstGeom prst="rect">
            <a:avLst/>
          </a:prstGeom>
          <a:noFill/>
        </p:spPr>
        <p:txBody>
          <a:bodyPr wrap="square" rtlCol="0">
            <a:spAutoFit/>
          </a:bodyPr>
          <a:lstStyle/>
          <a:p>
            <a:pPr>
              <a:lnSpc>
                <a:spcPct val="150000"/>
              </a:lnSpc>
            </a:pPr>
            <a:endParaRPr lang="da-DK" sz="1500" dirty="0">
              <a:solidFill>
                <a:srgbClr val="00C8FF"/>
              </a:solidFill>
              <a:latin typeface="Core Sans D 35 Regular" panose="020B0503030302020204" pitchFamily="34" charset="0"/>
            </a:endParaRPr>
          </a:p>
        </p:txBody>
      </p:sp>
    </p:spTree>
    <p:extLst>
      <p:ext uri="{BB962C8B-B14F-4D97-AF65-F5344CB8AC3E}">
        <p14:creationId xmlns:p14="http://schemas.microsoft.com/office/powerpoint/2010/main" val="2921359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15" name="Tekstfelt 14">
            <a:extLst>
              <a:ext uri="{FF2B5EF4-FFF2-40B4-BE49-F238E27FC236}">
                <a16:creationId xmlns:a16="http://schemas.microsoft.com/office/drawing/2014/main" id="{8D1B7D7E-55D2-88CD-110A-485790BBCE05}"/>
              </a:ext>
            </a:extLst>
          </p:cNvPr>
          <p:cNvSpPr txBox="1"/>
          <p:nvPr/>
        </p:nvSpPr>
        <p:spPr>
          <a:xfrm>
            <a:off x="1540560" y="2798058"/>
            <a:ext cx="10999223" cy="630942"/>
          </a:xfrm>
          <a:prstGeom prst="rect">
            <a:avLst/>
          </a:prstGeom>
          <a:noFill/>
        </p:spPr>
        <p:txBody>
          <a:bodyPr wrap="square" rtlCol="0">
            <a:spAutoFit/>
          </a:bodyPr>
          <a:lstStyle/>
          <a:p>
            <a:r>
              <a:rPr lang="sv-SE" sz="3500" dirty="0">
                <a:solidFill>
                  <a:srgbClr val="FAF3E9"/>
                </a:solidFill>
                <a:latin typeface="Core Sans D 55 Bold" panose="020B0803030302020204" pitchFamily="34" charset="0"/>
              </a:rPr>
              <a:t>Mål för 2024</a:t>
            </a:r>
          </a:p>
        </p:txBody>
      </p:sp>
      <p:pic>
        <p:nvPicPr>
          <p:cNvPr id="8" name="Grafik 7">
            <a:extLst>
              <a:ext uri="{FF2B5EF4-FFF2-40B4-BE49-F238E27FC236}">
                <a16:creationId xmlns:a16="http://schemas.microsoft.com/office/drawing/2014/main" id="{FD57DEDE-6316-6B5E-359C-1576343770E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23103" y="2816532"/>
            <a:ext cx="4357113" cy="912271"/>
          </a:xfrm>
          <a:prstGeom prst="rect">
            <a:avLst/>
          </a:prstGeom>
        </p:spPr>
      </p:pic>
    </p:spTree>
    <p:extLst>
      <p:ext uri="{BB962C8B-B14F-4D97-AF65-F5344CB8AC3E}">
        <p14:creationId xmlns:p14="http://schemas.microsoft.com/office/powerpoint/2010/main" val="1437809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5D42D6B-0452-1F6D-4818-6F6CB25F8A0E}"/>
              </a:ext>
            </a:extLst>
          </p:cNvPr>
          <p:cNvSpPr/>
          <p:nvPr/>
        </p:nvSpPr>
        <p:spPr>
          <a:xfrm>
            <a:off x="7555345" y="0"/>
            <a:ext cx="4636655"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E210BE1A-0140-12A8-F30A-51A0F9C5F636}"/>
              </a:ext>
            </a:extLst>
          </p:cNvPr>
          <p:cNvSpPr txBox="1"/>
          <p:nvPr/>
        </p:nvSpPr>
        <p:spPr>
          <a:xfrm>
            <a:off x="458210" y="451880"/>
            <a:ext cx="3463636" cy="630942"/>
          </a:xfrm>
          <a:prstGeom prst="rect">
            <a:avLst/>
          </a:prstGeom>
          <a:noFill/>
        </p:spPr>
        <p:txBody>
          <a:bodyPr wrap="square" rtlCol="0">
            <a:spAutoFit/>
          </a:bodyPr>
          <a:lstStyle/>
          <a:p>
            <a:r>
              <a:rPr lang="sv-SE" sz="3500" dirty="0">
                <a:solidFill>
                  <a:srgbClr val="FF6700"/>
                </a:solidFill>
                <a:latin typeface="Core Sans D 55 Bold" panose="020B0803030302020204" pitchFamily="34" charset="0"/>
              </a:rPr>
              <a:t>Inledning</a:t>
            </a:r>
          </a:p>
        </p:txBody>
      </p:sp>
      <p:sp>
        <p:nvSpPr>
          <p:cNvPr id="6" name="Tekstfelt 5">
            <a:extLst>
              <a:ext uri="{FF2B5EF4-FFF2-40B4-BE49-F238E27FC236}">
                <a16:creationId xmlns:a16="http://schemas.microsoft.com/office/drawing/2014/main" id="{C8902054-B909-C7F0-14FA-18C9565F98A0}"/>
              </a:ext>
            </a:extLst>
          </p:cNvPr>
          <p:cNvSpPr txBox="1"/>
          <p:nvPr/>
        </p:nvSpPr>
        <p:spPr>
          <a:xfrm>
            <a:off x="468053" y="1076146"/>
            <a:ext cx="4239493" cy="261610"/>
          </a:xfrm>
          <a:prstGeom prst="rect">
            <a:avLst/>
          </a:prstGeom>
          <a:noFill/>
        </p:spPr>
        <p:txBody>
          <a:bodyPr wrap="square" rtlCol="0">
            <a:spAutoFit/>
          </a:bodyPr>
          <a:lstStyle/>
          <a:p>
            <a:r>
              <a:rPr lang="sv-SE" sz="1100" dirty="0">
                <a:solidFill>
                  <a:srgbClr val="00C8FF"/>
                </a:solidFill>
                <a:latin typeface="Core Sans D 35 Regular" panose="020B0503030302020204" pitchFamily="34" charset="0"/>
              </a:rPr>
              <a:t>CLAUS PALMGREN JESSEN, ADM. DIREKTÖR PÅ TOURCOMPASS</a:t>
            </a:r>
          </a:p>
        </p:txBody>
      </p:sp>
      <p:sp>
        <p:nvSpPr>
          <p:cNvPr id="7" name="Tekstfelt 6">
            <a:extLst>
              <a:ext uri="{FF2B5EF4-FFF2-40B4-BE49-F238E27FC236}">
                <a16:creationId xmlns:a16="http://schemas.microsoft.com/office/drawing/2014/main" id="{3700D99D-E7B2-CCD0-A469-EE82BAC37938}"/>
              </a:ext>
            </a:extLst>
          </p:cNvPr>
          <p:cNvSpPr txBox="1"/>
          <p:nvPr/>
        </p:nvSpPr>
        <p:spPr>
          <a:xfrm>
            <a:off x="484606" y="1365343"/>
            <a:ext cx="3127274" cy="5016758"/>
          </a:xfrm>
          <a:prstGeom prst="rect">
            <a:avLst/>
          </a:prstGeom>
          <a:noFill/>
        </p:spPr>
        <p:txBody>
          <a:bodyPr wrap="square" rtlCol="0">
            <a:spAutoFit/>
          </a:bodyPr>
          <a:lstStyle/>
          <a:p>
            <a:endParaRPr lang="sv-SE" sz="1000" b="0" i="0" dirty="0">
              <a:solidFill>
                <a:srgbClr val="464646"/>
              </a:solidFill>
              <a:effectLst/>
              <a:latin typeface="Core Sans D 35 Regular" panose="020B0503030302020204" pitchFamily="34" charset="0"/>
            </a:endParaRPr>
          </a:p>
          <a:p>
            <a:r>
              <a:rPr lang="sv-SE" sz="1000" b="0" i="0" dirty="0">
                <a:solidFill>
                  <a:srgbClr val="464646"/>
                </a:solidFill>
                <a:effectLst/>
                <a:latin typeface="Core Sans D 35 Regular" panose="020B0503030302020204" pitchFamily="34" charset="0"/>
              </a:rPr>
              <a:t>På TourCompass tror vi på att resor förenar människor och skapar förståelse för andra kulturer och seder runtom i världen.</a:t>
            </a:r>
          </a:p>
          <a:p>
            <a:endParaRPr lang="sv-SE" sz="1000" b="0" i="0" dirty="0">
              <a:solidFill>
                <a:srgbClr val="464646"/>
              </a:solidFill>
              <a:effectLst/>
              <a:latin typeface="Core Sans D 35 Regular" panose="020B0503030302020204" pitchFamily="34" charset="0"/>
            </a:endParaRPr>
          </a:p>
          <a:p>
            <a:r>
              <a:rPr lang="sv-SE" sz="1000" b="0" i="0" dirty="0">
                <a:solidFill>
                  <a:srgbClr val="464646"/>
                </a:solidFill>
                <a:effectLst/>
                <a:latin typeface="Core Sans D 35 Regular" panose="020B0503030302020204" pitchFamily="34" charset="0"/>
              </a:rPr>
              <a:t>I en turbulent tid är det kanske ännu viktigare än någonsin att vi tillsammans vidgar våra vyer samt lär och tar till oss något nytt.</a:t>
            </a:r>
          </a:p>
          <a:p>
            <a:endParaRPr lang="sv-SE" sz="1000" b="0" i="0" dirty="0">
              <a:solidFill>
                <a:srgbClr val="464646"/>
              </a:solidFill>
              <a:effectLst/>
              <a:latin typeface="Core Sans D 35 Regular" panose="020B0503030302020204" pitchFamily="34" charset="0"/>
            </a:endParaRPr>
          </a:p>
          <a:p>
            <a:r>
              <a:rPr lang="sv-SE" sz="1000" b="0" i="0" dirty="0">
                <a:solidFill>
                  <a:srgbClr val="464646"/>
                </a:solidFill>
                <a:effectLst/>
                <a:latin typeface="Core Sans D 35 Regular" panose="020B0503030302020204" pitchFamily="34" charset="0"/>
              </a:rPr>
              <a:t>Det gör vi i viss grad även i vår egen lilla värld. </a:t>
            </a:r>
          </a:p>
          <a:p>
            <a:endParaRPr lang="sv-SE" sz="1000" b="0" i="0" dirty="0">
              <a:solidFill>
                <a:srgbClr val="464646"/>
              </a:solidFill>
              <a:effectLst/>
              <a:latin typeface="Core Sans D 35 Regular" panose="020B0503030302020204" pitchFamily="34" charset="0"/>
            </a:endParaRPr>
          </a:p>
          <a:p>
            <a:r>
              <a:rPr lang="sv-SE" sz="1000" b="0" i="0" dirty="0">
                <a:solidFill>
                  <a:srgbClr val="464646"/>
                </a:solidFill>
                <a:effectLst/>
                <a:latin typeface="Core Sans D 35 Regular" panose="020B0503030302020204" pitchFamily="34" charset="0"/>
              </a:rPr>
              <a:t>Vårt arbete med hållbarhet det senaste året har visat oss att det är precis lika spännande, viktigt och inte minst lika utmanande som förväntat. Hållbarhet är ett begrepp i konstant rörelse och varje dag lär vi oss något nytt.</a:t>
            </a:r>
          </a:p>
          <a:p>
            <a:r>
              <a:rPr lang="sv-SE" dirty="0"/>
              <a:t> </a:t>
            </a:r>
          </a:p>
          <a:p>
            <a:r>
              <a:rPr lang="sv-SE" sz="1000" b="0" i="0" dirty="0">
                <a:solidFill>
                  <a:srgbClr val="464646"/>
                </a:solidFill>
                <a:effectLst/>
                <a:latin typeface="Core Sans D 35 Regular" panose="020B0503030302020204" pitchFamily="34" charset="0"/>
              </a:rPr>
              <a:t>Under det senaste året har vi vidtagit en lång rad nya åtgärder i flera av våra resor. Dessa åtgärder stöder lokalsamhällen, bekämpar social ojämlikhet samt tar hand om naturen och djurlivet. Vår uttalade mission är att våra resor ska bidra till att skapa en bättre värld för både resande och för dem som vi besöker ute i världen.</a:t>
            </a:r>
          </a:p>
          <a:p>
            <a:endParaRPr lang="sv-SE" sz="1000" b="0" i="0" dirty="0">
              <a:solidFill>
                <a:srgbClr val="464646"/>
              </a:solidFill>
              <a:effectLst/>
              <a:latin typeface="Core Sans D 35 Regular" panose="020B0503030302020204" pitchFamily="34" charset="0"/>
            </a:endParaRPr>
          </a:p>
          <a:p>
            <a:r>
              <a:rPr lang="sv-SE" sz="1000" b="0" i="0" dirty="0">
                <a:solidFill>
                  <a:srgbClr val="464646"/>
                </a:solidFill>
                <a:effectLst/>
                <a:latin typeface="Core Sans D 35 Regular" panose="020B0503030302020204" pitchFamily="34" charset="0"/>
              </a:rPr>
              <a:t>Du kan läsa mer om några av dessa åtgärder på de kommande sidorna. </a:t>
            </a:r>
          </a:p>
          <a:p>
            <a:endParaRPr lang="sv-SE" sz="1000" b="0" i="0" dirty="0">
              <a:solidFill>
                <a:srgbClr val="464646"/>
              </a:solidFill>
              <a:effectLst/>
              <a:latin typeface="Core Sans D 35 Regular" panose="020B0503030302020204" pitchFamily="34" charset="0"/>
            </a:endParaRPr>
          </a:p>
          <a:p>
            <a:r>
              <a:rPr lang="sv-SE" sz="1000" b="0" i="0" dirty="0">
                <a:solidFill>
                  <a:srgbClr val="464646"/>
                </a:solidFill>
                <a:effectLst/>
                <a:latin typeface="Core Sans D 35 Regular" panose="020B0503030302020204" pitchFamily="34" charset="0"/>
              </a:rPr>
              <a:t>Arbetet med att göra positiva avtryck ute i världen – och förhoppningsvis även hos våra resande – fortsätter de kommande åren och vi har ett mål om att vidta minst tio nya åtgärder 2024. </a:t>
            </a:r>
          </a:p>
        </p:txBody>
      </p:sp>
      <p:sp>
        <p:nvSpPr>
          <p:cNvPr id="8" name="Pladsholder til slidenummer 4">
            <a:extLst>
              <a:ext uri="{FF2B5EF4-FFF2-40B4-BE49-F238E27FC236}">
                <a16:creationId xmlns:a16="http://schemas.microsoft.com/office/drawing/2014/main" id="{9DFA67A4-49F1-7BAC-617F-9161C41383D9}"/>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solidFill>
                  <a:schemeClr val="bg1"/>
                </a:solidFill>
              </a:rPr>
              <a:t>3</a:t>
            </a:fld>
            <a:endParaRPr lang="sv-SE" dirty="0">
              <a:solidFill>
                <a:schemeClr val="bg1"/>
              </a:solidFill>
            </a:endParaRPr>
          </a:p>
        </p:txBody>
      </p:sp>
      <p:sp>
        <p:nvSpPr>
          <p:cNvPr id="2" name="Tekstfelt 1">
            <a:extLst>
              <a:ext uri="{FF2B5EF4-FFF2-40B4-BE49-F238E27FC236}">
                <a16:creationId xmlns:a16="http://schemas.microsoft.com/office/drawing/2014/main" id="{CBAF6B31-6CD4-8335-F553-BA5D39F6F440}"/>
              </a:ext>
            </a:extLst>
          </p:cNvPr>
          <p:cNvSpPr txBox="1"/>
          <p:nvPr/>
        </p:nvSpPr>
        <p:spPr>
          <a:xfrm>
            <a:off x="3818696" y="1365343"/>
            <a:ext cx="3324566" cy="3647152"/>
          </a:xfrm>
          <a:prstGeom prst="rect">
            <a:avLst/>
          </a:prstGeom>
          <a:noFill/>
        </p:spPr>
        <p:txBody>
          <a:bodyPr wrap="square" rtlCol="0">
            <a:spAutoFit/>
          </a:bodyPr>
          <a:lstStyle/>
          <a:p>
            <a:endParaRPr lang="sv-SE" sz="1000" b="0" i="0" dirty="0">
              <a:solidFill>
                <a:srgbClr val="464646"/>
              </a:solidFill>
              <a:effectLst/>
              <a:latin typeface="Core Sans D 35 Regular" panose="020B0503030302020204" pitchFamily="34" charset="0"/>
            </a:endParaRPr>
          </a:p>
          <a:p>
            <a:r>
              <a:rPr lang="sv-SE" sz="1000" b="0" i="0" dirty="0">
                <a:solidFill>
                  <a:srgbClr val="464646"/>
                </a:solidFill>
                <a:effectLst/>
                <a:latin typeface="Core Sans D 35 Regular" panose="020B0503030302020204" pitchFamily="34" charset="0"/>
              </a:rPr>
              <a:t>Ett av våra största mål 2024 är att öka vårt fokus på att skydda och främja biologisk mångfald. Detta innebär stöd till initiativ och bevarandeinsatser, som bidrar positivt till de naturområden som våra gäster besöker nästan dagligen.</a:t>
            </a:r>
          </a:p>
          <a:p>
            <a:endParaRPr lang="sv-SE" sz="1000" b="0" i="0" dirty="0">
              <a:solidFill>
                <a:srgbClr val="464646"/>
              </a:solidFill>
              <a:effectLst/>
              <a:latin typeface="Core Sans D 35 Regular" panose="020B0503030302020204" pitchFamily="34" charset="0"/>
            </a:endParaRPr>
          </a:p>
          <a:p>
            <a:r>
              <a:rPr lang="sv-SE" sz="1000" b="0" i="0" dirty="0">
                <a:solidFill>
                  <a:srgbClr val="464646"/>
                </a:solidFill>
                <a:effectLst/>
                <a:latin typeface="Core Sans D 35 Regular" panose="020B0503030302020204" pitchFamily="34" charset="0"/>
              </a:rPr>
              <a:t>Dessutom håller vi på att utveckla en policy för bokning av flygresor. Målet är att så många resor som möjligt ska bokas med flygbolag som delar vår ambition om att minska koldioxidutsläppen och främja mer hållbara transportmöjligheter.</a:t>
            </a:r>
          </a:p>
          <a:p>
            <a:endParaRPr lang="sv-SE" sz="1000" b="0" i="0" dirty="0">
              <a:solidFill>
                <a:srgbClr val="464646"/>
              </a:solidFill>
              <a:effectLst/>
              <a:latin typeface="Core Sans D 35 Regular" panose="020B0503030302020204" pitchFamily="34" charset="0"/>
            </a:endParaRPr>
          </a:p>
          <a:p>
            <a:r>
              <a:rPr lang="sv-SE" sz="1000" b="0" i="0" dirty="0">
                <a:solidFill>
                  <a:srgbClr val="464646"/>
                </a:solidFill>
                <a:effectLst/>
                <a:latin typeface="Core Sans D 35 Regular" panose="020B0503030302020204" pitchFamily="34" charset="0"/>
              </a:rPr>
              <a:t>Vi ska också fortsätta utvidga vårt arbete mot social ojämlikhet genom att integrera fler åtgärder i våra resor som både gagnar lokalsamhällen och ger våra gäster djupare och mer meningsfulla upplevelser.</a:t>
            </a:r>
          </a:p>
          <a:p>
            <a:endParaRPr lang="sv-SE" sz="1000" b="0" i="0" dirty="0">
              <a:solidFill>
                <a:srgbClr val="464646"/>
              </a:solidFill>
              <a:effectLst/>
              <a:latin typeface="Core Sans D 35 Regular" panose="020B0503030302020204" pitchFamily="34" charset="0"/>
            </a:endParaRPr>
          </a:p>
          <a:p>
            <a:r>
              <a:rPr lang="sv-SE" sz="1000" b="0" i="0" dirty="0">
                <a:solidFill>
                  <a:srgbClr val="464646"/>
                </a:solidFill>
                <a:effectLst/>
                <a:latin typeface="Core Sans D 35 Regular" panose="020B0503030302020204" pitchFamily="34" charset="0"/>
              </a:rPr>
              <a:t>Slutligen går vi vidare med vårt arbete med att kontinuerligt säkerställa en hög medarbetartillfredsställelse i våra team, till nytta för medarbetare, kunder, samarbetspartner och TourCompass.</a:t>
            </a:r>
            <a:endParaRPr lang="sv-SE" sz="1100" dirty="0">
              <a:solidFill>
                <a:srgbClr val="464646"/>
              </a:solidFill>
              <a:latin typeface="Core Sans D 35 Regular" panose="020B0503030302020204" pitchFamily="34" charset="0"/>
            </a:endParaRPr>
          </a:p>
          <a:p>
            <a:pPr algn="just"/>
            <a:endParaRPr lang="sv-SE" sz="1100" b="0" i="0" dirty="0">
              <a:solidFill>
                <a:srgbClr val="464646"/>
              </a:solidFill>
              <a:effectLst/>
              <a:latin typeface="Open Sans" panose="020B0606030504020204" pitchFamily="34" charset="0"/>
            </a:endParaRPr>
          </a:p>
        </p:txBody>
      </p:sp>
      <p:sp>
        <p:nvSpPr>
          <p:cNvPr id="10" name="Tekstfelt 9">
            <a:extLst>
              <a:ext uri="{FF2B5EF4-FFF2-40B4-BE49-F238E27FC236}">
                <a16:creationId xmlns:a16="http://schemas.microsoft.com/office/drawing/2014/main" id="{9E1AF033-8945-D651-5B12-39A1442C2E66}"/>
              </a:ext>
            </a:extLst>
          </p:cNvPr>
          <p:cNvSpPr txBox="1"/>
          <p:nvPr/>
        </p:nvSpPr>
        <p:spPr>
          <a:xfrm>
            <a:off x="4831666" y="5271998"/>
            <a:ext cx="2095707" cy="938719"/>
          </a:xfrm>
          <a:prstGeom prst="rect">
            <a:avLst/>
          </a:prstGeom>
          <a:noFill/>
        </p:spPr>
        <p:txBody>
          <a:bodyPr wrap="square" rtlCol="0">
            <a:spAutoFit/>
          </a:bodyPr>
          <a:lstStyle/>
          <a:p>
            <a:r>
              <a:rPr lang="sv-SE" sz="1200" dirty="0">
                <a:solidFill>
                  <a:srgbClr val="464646"/>
                </a:solidFill>
                <a:latin typeface="Core Sans D 55 Bold" panose="020B0803030302020204" pitchFamily="34" charset="0"/>
              </a:rPr>
              <a:t>Claus Palmgren Jessen</a:t>
            </a:r>
            <a:br/>
            <a:r>
              <a:rPr lang="sv-SE" sz="1000" dirty="0">
                <a:solidFill>
                  <a:srgbClr val="464646"/>
                </a:solidFill>
                <a:latin typeface="Core Sans D 35 Regular" panose="020B0503030302020204" pitchFamily="34" charset="0"/>
              </a:rPr>
              <a:t>Adm. direktör på TourCompass</a:t>
            </a:r>
            <a:br/>
            <a:r>
              <a:rPr lang="sv-SE"/>
              <a:t> </a:t>
            </a:r>
          </a:p>
          <a:p>
            <a:pPr algn="just"/>
            <a:endParaRPr lang="sv-SE" sz="1100" dirty="0">
              <a:solidFill>
                <a:srgbClr val="464646"/>
              </a:solidFill>
              <a:latin typeface="Core Sans D 35 Regular" panose="020B0503030302020204" pitchFamily="34" charset="0"/>
            </a:endParaRPr>
          </a:p>
          <a:p>
            <a:pPr algn="just"/>
            <a:endParaRPr lang="sv-SE" sz="1100" b="0" i="0" dirty="0">
              <a:solidFill>
                <a:srgbClr val="464646"/>
              </a:solidFill>
              <a:effectLst/>
              <a:latin typeface="Open Sans" panose="020B0606030504020204" pitchFamily="34" charset="0"/>
            </a:endParaRPr>
          </a:p>
        </p:txBody>
      </p:sp>
      <p:pic>
        <p:nvPicPr>
          <p:cNvPr id="12" name="Billede 11" descr="Et billede, der indeholder Ansigt, person, portræt, tøj&#10;&#10;Automatisk genereret beskrivelse">
            <a:extLst>
              <a:ext uri="{FF2B5EF4-FFF2-40B4-BE49-F238E27FC236}">
                <a16:creationId xmlns:a16="http://schemas.microsoft.com/office/drawing/2014/main" id="{7DC0D80F-8D23-C462-1A74-DA20F7AE7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846" y="5051910"/>
            <a:ext cx="833829" cy="833829"/>
          </a:xfrm>
          <a:prstGeom prst="rect">
            <a:avLst/>
          </a:prstGeom>
        </p:spPr>
      </p:pic>
    </p:spTree>
    <p:extLst>
      <p:ext uri="{BB962C8B-B14F-4D97-AF65-F5344CB8AC3E}">
        <p14:creationId xmlns:p14="http://schemas.microsoft.com/office/powerpoint/2010/main" val="1368832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4</a:t>
            </a:fld>
            <a:endParaRPr lang="sv-SE"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sv-SE" sz="3500" dirty="0">
                <a:solidFill>
                  <a:srgbClr val="FAF3E9"/>
                </a:solidFill>
                <a:latin typeface="Core Sans D 55 Bold" panose="020B0803030302020204" pitchFamily="34" charset="0"/>
              </a:rPr>
              <a:t>Vår hållbarhetsstrategi</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1047260" y="3800777"/>
            <a:ext cx="4622019" cy="2408352"/>
          </a:xfrm>
          <a:prstGeom prst="rect">
            <a:avLst/>
          </a:prstGeom>
          <a:noFill/>
        </p:spPr>
        <p:txBody>
          <a:bodyPr wrap="square" rtlCol="0">
            <a:spAutoFit/>
          </a:bodyPr>
          <a:lstStyle/>
          <a:p>
            <a:r>
              <a:rPr lang="sv-SE" sz="1000" b="0" i="0" dirty="0">
                <a:solidFill>
                  <a:srgbClr val="464646"/>
                </a:solidFill>
                <a:effectLst/>
                <a:latin typeface="Core Sans D 35 Regular" panose="020B0503030302020204" pitchFamily="34" charset="0"/>
              </a:rPr>
              <a:t>Klimatförändringar är en av de största utmaningarna som världen står inför. Vi ser redan konsekvenserna runtom i världen, där extremt väder blir allt vanligare och där förändrade regnmönster försvårar levnadsförhållanden. Flera av våra planetära gränser har redan överskridits och världen vi lever i – och av – är under förändring. </a:t>
            </a:r>
          </a:p>
          <a:p>
            <a:endParaRPr lang="sv-SE" sz="1000" b="0" i="0" dirty="0">
              <a:solidFill>
                <a:srgbClr val="464646"/>
              </a:solidFill>
              <a:effectLst/>
              <a:latin typeface="Core Sans D 35 Regular" panose="020B0503030302020204" pitchFamily="34" charset="0"/>
            </a:endParaRPr>
          </a:p>
          <a:p>
            <a:r>
              <a:rPr lang="sv-SE" sz="1000" b="0" i="0" dirty="0">
                <a:solidFill>
                  <a:srgbClr val="464646"/>
                </a:solidFill>
                <a:effectLst/>
                <a:latin typeface="Core Sans D 35 Regular" panose="020B0503030302020204" pitchFamily="34" charset="0"/>
              </a:rPr>
              <a:t>Som researrangör har vi del i ansvaret för att försöka minska koldioxidutsläppen. Enligt statistik från bland annat World Economic Forum och WTTC (World Tourism and Travel Council) kommer upp till 10 % av världens totala koldioxidutsläpp på ett eller annat sätt från turistbranschen. Siffrorna är fortfarande väldigt osäkra eftersom många faktorer är svåra att mäta – och på många platser saknas det egentliga standarder för hur man överhuvudtaget ska mäta dessa faktorer. Det påverkar dock inte det faktum att vi som researrangör har ett ansvar.</a:t>
            </a:r>
          </a:p>
          <a:p>
            <a:pPr algn="just"/>
            <a:endParaRPr lang="sv-SE" sz="1000" b="0" i="0" dirty="0">
              <a:solidFill>
                <a:srgbClr val="464646"/>
              </a:solidFill>
              <a:effectLst/>
              <a:latin typeface="Core Sans D 35 Regular" panose="020B0503030302020204" pitchFamily="34" charset="0"/>
            </a:endParaRPr>
          </a:p>
          <a:p>
            <a:pPr algn="just"/>
            <a:endParaRPr lang="sv-SE" sz="1050" b="0" i="0" dirty="0">
              <a:solidFill>
                <a:srgbClr val="464646"/>
              </a:solidFill>
              <a:effectLst/>
              <a:latin typeface="Core Sans D 35 Regular" panose="020B0503030302020204" pitchFamily="34" charset="0"/>
            </a:endParaRPr>
          </a:p>
        </p:txBody>
      </p:sp>
      <p:sp>
        <p:nvSpPr>
          <p:cNvPr id="24" name="Tekstfelt 23">
            <a:extLst>
              <a:ext uri="{FF2B5EF4-FFF2-40B4-BE49-F238E27FC236}">
                <a16:creationId xmlns:a16="http://schemas.microsoft.com/office/drawing/2014/main" id="{D537BAF6-5B78-533B-BA4C-AE6F8D0891ED}"/>
              </a:ext>
            </a:extLst>
          </p:cNvPr>
          <p:cNvSpPr txBox="1"/>
          <p:nvPr/>
        </p:nvSpPr>
        <p:spPr>
          <a:xfrm>
            <a:off x="5897881" y="3800777"/>
            <a:ext cx="5246859" cy="2569934"/>
          </a:xfrm>
          <a:prstGeom prst="rect">
            <a:avLst/>
          </a:prstGeom>
          <a:noFill/>
        </p:spPr>
        <p:txBody>
          <a:bodyPr wrap="square" rtlCol="0">
            <a:spAutoFit/>
          </a:bodyPr>
          <a:lstStyle/>
          <a:p>
            <a:pPr algn="just"/>
            <a:r>
              <a:rPr lang="sv-SE" sz="1000" b="0" i="0" dirty="0">
                <a:solidFill>
                  <a:srgbClr val="464646"/>
                </a:solidFill>
                <a:effectLst/>
                <a:latin typeface="Core Sans D 35 Regular" panose="020B0503030302020204" pitchFamily="34" charset="0"/>
              </a:rPr>
              <a:t>Men den stora påverkan från turismen måste även ses i ett annat ljus. Nämligen att turismen står för en stor del av världens totala bruttonationalprodukt. Man uppskattar att ända upp till 10 % av världens totala bruttonationalprodukt kommer från turismen – naturligtvis med stora regionala skillnader</a:t>
            </a:r>
            <a:r>
              <a:rPr lang="sv-SE" sz="1000" b="0" i="0" baseline="30000" dirty="0">
                <a:solidFill>
                  <a:srgbClr val="464646"/>
                </a:solidFill>
                <a:effectLst/>
                <a:latin typeface="Core Sans D 35 Regular" panose="020B0503030302020204" pitchFamily="34" charset="0"/>
              </a:rPr>
              <a:t>2</a:t>
            </a:r>
            <a:r>
              <a:rPr lang="sv-SE" sz="1000" b="0" i="0" dirty="0">
                <a:solidFill>
                  <a:srgbClr val="464646"/>
                </a:solidFill>
                <a:effectLst/>
                <a:latin typeface="Core Sans D 35 Regular" panose="020B0503030302020204" pitchFamily="34" charset="0"/>
              </a:rPr>
              <a:t>.</a:t>
            </a:r>
          </a:p>
          <a:p>
            <a:pPr algn="just"/>
            <a:endParaRPr lang="sv-SE" sz="1000" dirty="0">
              <a:solidFill>
                <a:srgbClr val="464646"/>
              </a:solidFill>
              <a:latin typeface="Core Sans D 35 Regular" panose="020B0503030302020204" pitchFamily="34" charset="0"/>
            </a:endParaRPr>
          </a:p>
          <a:p>
            <a:pPr algn="just"/>
            <a:r>
              <a:rPr lang="sv-SE" sz="1000" b="0" i="0" dirty="0">
                <a:solidFill>
                  <a:srgbClr val="464646"/>
                </a:solidFill>
                <a:effectLst/>
                <a:latin typeface="Core Sans D 35 Regular" panose="020B0503030302020204" pitchFamily="34" charset="0"/>
              </a:rPr>
              <a:t>Det innebär inte bara att vi har ett stort ansvar, utan även att vi har en stor möjlighet. Vi kan faktiskt göra en skillnad, om vi arbetar målinriktat och strategiskt med hållbarhet. </a:t>
            </a:r>
          </a:p>
          <a:p>
            <a:pPr algn="just"/>
            <a:endParaRPr lang="sv-SE" sz="1000" b="0" i="0" dirty="0">
              <a:solidFill>
                <a:srgbClr val="464646"/>
              </a:solidFill>
              <a:effectLst/>
              <a:latin typeface="Core Sans D 35 Regular" panose="020B0503030302020204" pitchFamily="34" charset="0"/>
            </a:endParaRPr>
          </a:p>
          <a:p>
            <a:pPr algn="just"/>
            <a:r>
              <a:rPr lang="sv-SE" sz="1000" b="0" i="0" dirty="0">
                <a:solidFill>
                  <a:srgbClr val="464646"/>
                </a:solidFill>
                <a:effectLst/>
                <a:latin typeface="Core Sans D 35 Regular" panose="020B0503030302020204" pitchFamily="34" charset="0"/>
              </a:rPr>
              <a:t>I den offentliga debatten sätts det ofta likhetstecken mellan hållbarhet och klimatförändringar. Våra klimatmål är i överensstämmelse med Parisavtalet</a:t>
            </a:r>
            <a:r>
              <a:rPr lang="sv-SE" sz="1000" b="0" i="0" baseline="30000" dirty="0">
                <a:solidFill>
                  <a:srgbClr val="464646"/>
                </a:solidFill>
                <a:effectLst/>
                <a:latin typeface="Core Sans D 35 Regular" panose="020B0503030302020204" pitchFamily="34" charset="0"/>
              </a:rPr>
              <a:t>3</a:t>
            </a:r>
            <a:r>
              <a:rPr lang="sv-SE" sz="1000" b="0" i="0" dirty="0">
                <a:solidFill>
                  <a:srgbClr val="464646"/>
                </a:solidFill>
                <a:effectLst/>
                <a:latin typeface="Core Sans D 35 Regular" panose="020B0503030302020204" pitchFamily="34" charset="0"/>
              </a:rPr>
              <a:t>, men vi anser att hållbarhet som begrepp omfattar mycket mer än enbart klimat och miljö. Vi har en unik möjlighet att påverka världen vi lever i på ett positivt sätt, både socialt och miljömässigt. </a:t>
            </a:r>
          </a:p>
          <a:p>
            <a:pPr algn="just"/>
            <a:endParaRPr lang="sv-SE" sz="1000" b="0" i="0" dirty="0">
              <a:solidFill>
                <a:srgbClr val="464646"/>
              </a:solidFill>
              <a:effectLst/>
              <a:latin typeface="Core Sans D 35 Regular" panose="020B0503030302020204" pitchFamily="34" charset="0"/>
            </a:endParaRPr>
          </a:p>
          <a:p>
            <a:pPr algn="just"/>
            <a:r>
              <a:rPr lang="sv-SE" sz="1000" b="0" i="0" dirty="0">
                <a:solidFill>
                  <a:srgbClr val="464646"/>
                </a:solidFill>
                <a:effectLst/>
                <a:latin typeface="Core Sans D 35 Regular" panose="020B0503030302020204" pitchFamily="34" charset="0"/>
              </a:rPr>
              <a:t>Vi har gjort några val. De är inte enkla, men vi anser att de är nödvändiga. </a:t>
            </a:r>
          </a:p>
          <a:p>
            <a:endParaRPr lang="sv-SE" sz="1000" dirty="0">
              <a:solidFill>
                <a:srgbClr val="464646"/>
              </a:solidFill>
              <a:latin typeface="Core Sans D 35 Regular" panose="020B0503030302020204" pitchFamily="34" charset="0"/>
            </a:endParaRPr>
          </a:p>
          <a:p>
            <a:pPr algn="just"/>
            <a:endParaRPr lang="sv-SE" sz="1100" b="0" i="0" dirty="0">
              <a:solidFill>
                <a:srgbClr val="464646"/>
              </a:solidFill>
              <a:effectLst/>
              <a:latin typeface="Open Sans" panose="020B0606030504020204" pitchFamily="34" charset="0"/>
            </a:endParaRPr>
          </a:p>
        </p:txBody>
      </p:sp>
      <p:sp>
        <p:nvSpPr>
          <p:cNvPr id="25" name="Pladsholder til sidefod 1">
            <a:extLst>
              <a:ext uri="{FF2B5EF4-FFF2-40B4-BE49-F238E27FC236}">
                <a16:creationId xmlns:a16="http://schemas.microsoft.com/office/drawing/2014/main" id="{B915B7D7-9CD7-6BFE-B945-4D34EC9D9293}"/>
              </a:ext>
            </a:extLst>
          </p:cNvPr>
          <p:cNvSpPr>
            <a:spLocks noGrp="1"/>
          </p:cNvSpPr>
          <p:nvPr>
            <p:ph type="ftr" sz="quarter" idx="11"/>
          </p:nvPr>
        </p:nvSpPr>
        <p:spPr>
          <a:xfrm>
            <a:off x="1063256" y="5973076"/>
            <a:ext cx="3299715" cy="749464"/>
          </a:xfrm>
        </p:spPr>
        <p:txBody>
          <a:bodyPr/>
          <a:lstStyle/>
          <a:p>
            <a:pPr algn="l"/>
            <a:r>
              <a:rPr lang="sv-SE" sz="700" dirty="0">
                <a:solidFill>
                  <a:srgbClr val="766972"/>
                </a:solidFill>
                <a:latin typeface="Core Sans D 35 Regular" panose="020B0503030302020204"/>
              </a:rPr>
              <a:t>1. weforum.org/agenda/2023/08/temperatures-tourism-climate-impact/  </a:t>
            </a:r>
          </a:p>
          <a:p>
            <a:pPr algn="l"/>
            <a:r>
              <a:rPr lang="sv-SE" sz="700" dirty="0">
                <a:solidFill>
                  <a:srgbClr val="766972"/>
                </a:solidFill>
                <a:latin typeface="Core Sans D 35 Regular" panose="020B0503030302020204"/>
              </a:rPr>
              <a:t>    wttc.org/Portals/0/Documents/Reports/2021/WTTC_Net_Zero_Roadmap.pdf </a:t>
            </a:r>
          </a:p>
          <a:p>
            <a:pPr algn="l"/>
            <a:r>
              <a:rPr lang="sv-SE" sz="700" dirty="0">
                <a:solidFill>
                  <a:srgbClr val="766972"/>
                </a:solidFill>
                <a:latin typeface="Core Sans D 35 Regular" panose="020B0503030302020204"/>
              </a:rPr>
              <a:t>2. worldbank.org/en/topic/competitiveness/brief/tourism-and-competitivenesss</a:t>
            </a:r>
            <a:r>
              <a:rPr lang="sv-SE"/>
              <a:t> </a:t>
            </a:r>
          </a:p>
          <a:p>
            <a:pPr algn="l"/>
            <a:r>
              <a:rPr lang="sv-SE" sz="700" dirty="0">
                <a:solidFill>
                  <a:srgbClr val="766972"/>
                </a:solidFill>
                <a:latin typeface="Core Sans D 35 Regular" panose="020B0503030302020204"/>
              </a:rPr>
              <a:t>3. unfccc.int/process-and-meetings/the-paris-agreementt</a:t>
            </a:r>
            <a:r>
              <a:rPr lang="sv-SE"/>
              <a:t> </a:t>
            </a:r>
          </a:p>
        </p:txBody>
      </p:sp>
    </p:spTree>
    <p:extLst>
      <p:ext uri="{BB962C8B-B14F-4D97-AF65-F5344CB8AC3E}">
        <p14:creationId xmlns:p14="http://schemas.microsoft.com/office/powerpoint/2010/main" val="2114147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E572F84-D391-9819-230F-67CB4E30F5C7}"/>
              </a:ext>
            </a:extLst>
          </p:cNvPr>
          <p:cNvSpPr/>
          <p:nvPr/>
        </p:nvSpPr>
        <p:spPr>
          <a:xfrm>
            <a:off x="4306824" y="1373613"/>
            <a:ext cx="7530913" cy="4121932"/>
          </a:xfrm>
          <a:prstGeom prst="rect">
            <a:avLst/>
          </a:prstGeom>
          <a:solidFill>
            <a:srgbClr val="FAF3E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097C41EC-0D5E-2D39-048D-5927578DBE15}"/>
              </a:ext>
            </a:extLst>
          </p:cNvPr>
          <p:cNvSpPr/>
          <p:nvPr/>
        </p:nvSpPr>
        <p:spPr>
          <a:xfrm>
            <a:off x="353690" y="1373612"/>
            <a:ext cx="3953133" cy="4121932"/>
          </a:xfrm>
          <a:prstGeom prst="rect">
            <a:avLst/>
          </a:prstGeom>
          <a:solidFill>
            <a:srgbClr val="FAF3E9">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C8902054-B909-C7F0-14FA-18C9565F98A0}"/>
              </a:ext>
            </a:extLst>
          </p:cNvPr>
          <p:cNvSpPr txBox="1"/>
          <p:nvPr/>
        </p:nvSpPr>
        <p:spPr>
          <a:xfrm>
            <a:off x="4504795" y="1638028"/>
            <a:ext cx="5351245" cy="461665"/>
          </a:xfrm>
          <a:prstGeom prst="rect">
            <a:avLst/>
          </a:prstGeom>
          <a:noFill/>
        </p:spPr>
        <p:txBody>
          <a:bodyPr wrap="square" rtlCol="0">
            <a:spAutoFit/>
          </a:bodyPr>
          <a:lstStyle/>
          <a:p>
            <a:r>
              <a:rPr lang="sv-SE" sz="1200" dirty="0">
                <a:solidFill>
                  <a:srgbClr val="464646"/>
                </a:solidFill>
                <a:latin typeface="Core Sans D 55 Bold" panose="020B0803030302020204" pitchFamily="34" charset="0"/>
              </a:rPr>
              <a:t>Våra fokusområden är alla i överensstämmelse med FN:s globala mål och ska bland annat bidra till att:</a:t>
            </a:r>
          </a:p>
        </p:txBody>
      </p:sp>
      <p:pic>
        <p:nvPicPr>
          <p:cNvPr id="9" name="Picture 6">
            <a:extLst>
              <a:ext uri="{FF2B5EF4-FFF2-40B4-BE49-F238E27FC236}">
                <a16:creationId xmlns:a16="http://schemas.microsoft.com/office/drawing/2014/main" id="{1EA1254B-BA38-C77B-92F0-B5E59B920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602713" y="4177913"/>
            <a:ext cx="679955" cy="6799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5948FA1-8091-D1E1-E272-F105BC3CEC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247269" y="2337787"/>
            <a:ext cx="694354" cy="6943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95FA3F2A-45C5-8A18-0F4B-DEA50FF6DC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254467" y="3286367"/>
            <a:ext cx="679957" cy="679957"/>
          </a:xfrm>
          <a:prstGeom prst="rect">
            <a:avLst/>
          </a:prstGeom>
          <a:noFill/>
          <a:extLst>
            <a:ext uri="{909E8E84-426E-40DD-AFC4-6F175D3DCCD1}">
              <a14:hiddenFill xmlns:a14="http://schemas.microsoft.com/office/drawing/2010/main">
                <a:solidFill>
                  <a:srgbClr val="FFFFFF"/>
                </a:solidFill>
              </a14:hiddenFill>
            </a:ext>
          </a:extLst>
        </p:spPr>
      </p:pic>
      <p:sp>
        <p:nvSpPr>
          <p:cNvPr id="21" name="Tekstfelt 20">
            <a:extLst>
              <a:ext uri="{FF2B5EF4-FFF2-40B4-BE49-F238E27FC236}">
                <a16:creationId xmlns:a16="http://schemas.microsoft.com/office/drawing/2014/main" id="{3FA3E93A-E5A0-3F40-D650-A057F417363E}"/>
              </a:ext>
            </a:extLst>
          </p:cNvPr>
          <p:cNvSpPr txBox="1"/>
          <p:nvPr/>
        </p:nvSpPr>
        <p:spPr>
          <a:xfrm>
            <a:off x="5441500" y="4140030"/>
            <a:ext cx="2636365" cy="400110"/>
          </a:xfrm>
          <a:prstGeom prst="rect">
            <a:avLst/>
          </a:prstGeom>
          <a:noFill/>
        </p:spPr>
        <p:txBody>
          <a:bodyPr wrap="square">
            <a:spAutoFit/>
          </a:bodyPr>
          <a:lstStyle/>
          <a:p>
            <a:r>
              <a:rPr lang="sv-SE" sz="1000" dirty="0">
                <a:solidFill>
                  <a:srgbClr val="464646"/>
                </a:solidFill>
                <a:latin typeface="Core Sans D 35 Regular" panose="020B0503030302020204" pitchFamily="34" charset="0"/>
              </a:rPr>
              <a:t>Minska ojämlikhet genom att fokusera på särskilt utsatta lokalsamhällen.</a:t>
            </a:r>
          </a:p>
        </p:txBody>
      </p:sp>
      <p:sp>
        <p:nvSpPr>
          <p:cNvPr id="22" name="Tekstfelt 21">
            <a:extLst>
              <a:ext uri="{FF2B5EF4-FFF2-40B4-BE49-F238E27FC236}">
                <a16:creationId xmlns:a16="http://schemas.microsoft.com/office/drawing/2014/main" id="{7AA007FB-AB23-37F4-31AF-342BE7953658}"/>
              </a:ext>
            </a:extLst>
          </p:cNvPr>
          <p:cNvSpPr txBox="1"/>
          <p:nvPr/>
        </p:nvSpPr>
        <p:spPr>
          <a:xfrm>
            <a:off x="9091922" y="2317822"/>
            <a:ext cx="2636365" cy="400110"/>
          </a:xfrm>
          <a:prstGeom prst="rect">
            <a:avLst/>
          </a:prstGeom>
          <a:noFill/>
        </p:spPr>
        <p:txBody>
          <a:bodyPr wrap="square">
            <a:spAutoFit/>
          </a:bodyPr>
          <a:lstStyle/>
          <a:p>
            <a:r>
              <a:rPr lang="sv-SE" sz="1000" dirty="0">
                <a:solidFill>
                  <a:srgbClr val="464646"/>
                </a:solidFill>
                <a:latin typeface="Core Sans D 35 Regular" panose="020B0503030302020204" pitchFamily="34" charset="0"/>
              </a:rPr>
              <a:t>Minska våra totala </a:t>
            </a:r>
          </a:p>
          <a:p>
            <a:r>
              <a:rPr lang="sv-SE" sz="1000" dirty="0">
                <a:solidFill>
                  <a:srgbClr val="464646"/>
                </a:solidFill>
                <a:latin typeface="Core Sans D 35 Regular" panose="020B0503030302020204" pitchFamily="34" charset="0"/>
              </a:rPr>
              <a:t>koldioxidutsläpp.</a:t>
            </a:r>
          </a:p>
        </p:txBody>
      </p:sp>
      <p:sp>
        <p:nvSpPr>
          <p:cNvPr id="23" name="Tekstfelt 22">
            <a:extLst>
              <a:ext uri="{FF2B5EF4-FFF2-40B4-BE49-F238E27FC236}">
                <a16:creationId xmlns:a16="http://schemas.microsoft.com/office/drawing/2014/main" id="{80F3AE7B-9B91-0B6F-2E0F-45D4E027065D}"/>
              </a:ext>
            </a:extLst>
          </p:cNvPr>
          <p:cNvSpPr txBox="1"/>
          <p:nvPr/>
        </p:nvSpPr>
        <p:spPr>
          <a:xfrm>
            <a:off x="9064214" y="3232319"/>
            <a:ext cx="2636365" cy="400110"/>
          </a:xfrm>
          <a:prstGeom prst="rect">
            <a:avLst/>
          </a:prstGeom>
          <a:noFill/>
        </p:spPr>
        <p:txBody>
          <a:bodyPr wrap="square">
            <a:spAutoFit/>
          </a:bodyPr>
          <a:lstStyle/>
          <a:p>
            <a:r>
              <a:rPr lang="sv-SE" sz="1000" dirty="0">
                <a:solidFill>
                  <a:srgbClr val="464646"/>
                </a:solidFill>
                <a:latin typeface="Core Sans D 35 Regular" panose="020B0503030302020204" pitchFamily="34" charset="0"/>
              </a:rPr>
              <a:t>Säkerställa att vi tar hand om djur och natur genom vår djurvälfärdspolicy.</a:t>
            </a:r>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5</a:t>
            </a:fld>
            <a:endParaRPr lang="sv-SE" dirty="0"/>
          </a:p>
        </p:txBody>
      </p:sp>
      <p:pic>
        <p:nvPicPr>
          <p:cNvPr id="1026" name="Picture 2">
            <a:extLst>
              <a:ext uri="{FF2B5EF4-FFF2-40B4-BE49-F238E27FC236}">
                <a16:creationId xmlns:a16="http://schemas.microsoft.com/office/drawing/2014/main" id="{190F4B5F-F83B-A17A-D396-F3F3A3E1C0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248771" y="4198728"/>
            <a:ext cx="691347" cy="691347"/>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4309DF22-EE4A-16D3-5EC4-56C51414A0EE}"/>
              </a:ext>
            </a:extLst>
          </p:cNvPr>
          <p:cNvSpPr txBox="1"/>
          <p:nvPr/>
        </p:nvSpPr>
        <p:spPr>
          <a:xfrm>
            <a:off x="9064213" y="4142195"/>
            <a:ext cx="2636365" cy="400110"/>
          </a:xfrm>
          <a:prstGeom prst="rect">
            <a:avLst/>
          </a:prstGeom>
          <a:noFill/>
        </p:spPr>
        <p:txBody>
          <a:bodyPr wrap="square">
            <a:spAutoFit/>
          </a:bodyPr>
          <a:lstStyle/>
          <a:p>
            <a:r>
              <a:rPr lang="sv-SE" sz="1000" dirty="0">
                <a:solidFill>
                  <a:srgbClr val="464646"/>
                </a:solidFill>
                <a:latin typeface="Core Sans D 35 Regular" panose="020B0503030302020204" pitchFamily="34" charset="0"/>
              </a:rPr>
              <a:t>Säkerställa att förändringar sker i samarbete med lokala partner och förankras lokalt</a:t>
            </a:r>
          </a:p>
        </p:txBody>
      </p:sp>
      <p:sp>
        <p:nvSpPr>
          <p:cNvPr id="4" name="Tekstfelt 3">
            <a:extLst>
              <a:ext uri="{FF2B5EF4-FFF2-40B4-BE49-F238E27FC236}">
                <a16:creationId xmlns:a16="http://schemas.microsoft.com/office/drawing/2014/main" id="{DD7E48FC-6B27-8874-D4AD-B10D26F972C8}"/>
              </a:ext>
            </a:extLst>
          </p:cNvPr>
          <p:cNvSpPr txBox="1"/>
          <p:nvPr/>
        </p:nvSpPr>
        <p:spPr>
          <a:xfrm>
            <a:off x="5446137" y="2282884"/>
            <a:ext cx="2636365" cy="553998"/>
          </a:xfrm>
          <a:prstGeom prst="rect">
            <a:avLst/>
          </a:prstGeom>
          <a:noFill/>
        </p:spPr>
        <p:txBody>
          <a:bodyPr wrap="square">
            <a:spAutoFit/>
          </a:bodyPr>
          <a:lstStyle/>
          <a:p>
            <a:r>
              <a:rPr lang="sv-SE" sz="1000" dirty="0">
                <a:solidFill>
                  <a:srgbClr val="464646"/>
                </a:solidFill>
                <a:latin typeface="Core Sans D 35 Regular" panose="020B0503030302020204" pitchFamily="34" charset="0"/>
              </a:rPr>
              <a:t>Stödja barn och ungdomars möjligheter att gå i skolan och få en utbildning genom projekt och samarbetspartner. </a:t>
            </a:r>
          </a:p>
        </p:txBody>
      </p:sp>
      <p:pic>
        <p:nvPicPr>
          <p:cNvPr id="12" name="Picture 2">
            <a:extLst>
              <a:ext uri="{FF2B5EF4-FFF2-40B4-BE49-F238E27FC236}">
                <a16:creationId xmlns:a16="http://schemas.microsoft.com/office/drawing/2014/main" id="{6D259C61-B663-729F-AACD-6B789EA83F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4613479" y="3274942"/>
            <a:ext cx="671753" cy="6717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439BC4CC-C675-6287-0C43-364E3D932C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600320" y="2324562"/>
            <a:ext cx="698073" cy="698073"/>
          </a:xfrm>
          <a:prstGeom prst="rect">
            <a:avLst/>
          </a:prstGeom>
          <a:noFill/>
          <a:extLst>
            <a:ext uri="{909E8E84-426E-40DD-AFC4-6F175D3DCCD1}">
              <a14:hiddenFill xmlns:a14="http://schemas.microsoft.com/office/drawing/2010/main">
                <a:solidFill>
                  <a:srgbClr val="FFFFFF"/>
                </a:solidFill>
              </a14:hiddenFill>
            </a:ext>
          </a:extLst>
        </p:spPr>
      </p:pic>
      <p:sp>
        <p:nvSpPr>
          <p:cNvPr id="14" name="Tekstfelt 13">
            <a:extLst>
              <a:ext uri="{FF2B5EF4-FFF2-40B4-BE49-F238E27FC236}">
                <a16:creationId xmlns:a16="http://schemas.microsoft.com/office/drawing/2014/main" id="{D174E69D-B200-788D-66F2-E19681AC06CC}"/>
              </a:ext>
            </a:extLst>
          </p:cNvPr>
          <p:cNvSpPr txBox="1"/>
          <p:nvPr/>
        </p:nvSpPr>
        <p:spPr>
          <a:xfrm>
            <a:off x="5446137" y="3226236"/>
            <a:ext cx="2636365" cy="400110"/>
          </a:xfrm>
          <a:prstGeom prst="rect">
            <a:avLst/>
          </a:prstGeom>
          <a:noFill/>
        </p:spPr>
        <p:txBody>
          <a:bodyPr wrap="square">
            <a:spAutoFit/>
          </a:bodyPr>
          <a:lstStyle/>
          <a:p>
            <a:r>
              <a:rPr lang="sv-SE" sz="1000" dirty="0">
                <a:solidFill>
                  <a:srgbClr val="464646"/>
                </a:solidFill>
                <a:latin typeface="Core Sans D 35 Regular" panose="020B0503030302020204" pitchFamily="34" charset="0"/>
              </a:rPr>
              <a:t>Skapa ekonomisk tillväxt i utsatta områden genom användning av lokala samarbetspartner.</a:t>
            </a:r>
          </a:p>
        </p:txBody>
      </p:sp>
      <p:sp>
        <p:nvSpPr>
          <p:cNvPr id="15" name="Tekstfelt 14">
            <a:extLst>
              <a:ext uri="{FF2B5EF4-FFF2-40B4-BE49-F238E27FC236}">
                <a16:creationId xmlns:a16="http://schemas.microsoft.com/office/drawing/2014/main" id="{8D1B7D7E-55D2-88CD-110A-485790BBCE05}"/>
              </a:ext>
            </a:extLst>
          </p:cNvPr>
          <p:cNvSpPr txBox="1"/>
          <p:nvPr/>
        </p:nvSpPr>
        <p:spPr>
          <a:xfrm>
            <a:off x="640052" y="1508396"/>
            <a:ext cx="6422881" cy="630942"/>
          </a:xfrm>
          <a:prstGeom prst="rect">
            <a:avLst/>
          </a:prstGeom>
          <a:noFill/>
        </p:spPr>
        <p:txBody>
          <a:bodyPr wrap="square" rtlCol="0">
            <a:spAutoFit/>
          </a:bodyPr>
          <a:lstStyle/>
          <a:p>
            <a:r>
              <a:rPr lang="sv-SE" sz="3500" dirty="0">
                <a:solidFill>
                  <a:srgbClr val="FF6700"/>
                </a:solidFill>
                <a:latin typeface="Core Sans D 55 Bold" panose="020B0803030302020204" pitchFamily="34" charset="0"/>
              </a:rPr>
              <a:t>Fokusområden</a:t>
            </a:r>
          </a:p>
        </p:txBody>
      </p:sp>
      <p:sp>
        <p:nvSpPr>
          <p:cNvPr id="7" name="Tekstfelt 6">
            <a:extLst>
              <a:ext uri="{FF2B5EF4-FFF2-40B4-BE49-F238E27FC236}">
                <a16:creationId xmlns:a16="http://schemas.microsoft.com/office/drawing/2014/main" id="{936EB739-0EEB-D181-4C57-82E1AAE9969D}"/>
              </a:ext>
            </a:extLst>
          </p:cNvPr>
          <p:cNvSpPr txBox="1"/>
          <p:nvPr/>
        </p:nvSpPr>
        <p:spPr>
          <a:xfrm>
            <a:off x="640052" y="2182556"/>
            <a:ext cx="3506082" cy="2937599"/>
          </a:xfrm>
          <a:prstGeom prst="rect">
            <a:avLst/>
          </a:prstGeom>
          <a:noFill/>
        </p:spPr>
        <p:txBody>
          <a:bodyPr wrap="square">
            <a:spAutoFit/>
          </a:bodyPr>
          <a:lstStyle/>
          <a:p>
            <a:pPr>
              <a:lnSpc>
                <a:spcPct val="107000"/>
              </a:lnSpc>
              <a:spcAft>
                <a:spcPts val="800"/>
              </a:spcAft>
            </a:pPr>
            <a:r>
              <a:rPr lang="sv-SE" sz="1150" dirty="0">
                <a:solidFill>
                  <a:srgbClr val="464646"/>
                </a:solidFill>
                <a:latin typeface="Core Sans D 35 Regular" panose="020B0503030302020204" pitchFamily="34" charset="0"/>
              </a:rPr>
              <a:t>Då vi utarbetade vår första hållbarhetsrapport 2022 identifierade vi fyra fokusområden, som vi anser är avgörande för att kunna driva en mer hållbar affärsverksamhet:</a:t>
            </a:r>
          </a:p>
          <a:p>
            <a:pPr marL="342900" lvl="0" indent="-342900">
              <a:lnSpc>
                <a:spcPct val="107000"/>
              </a:lnSpc>
              <a:buFont typeface="Symbol" panose="05050102010706020507" pitchFamily="18" charset="2"/>
              <a:buChar char=""/>
            </a:pPr>
            <a:r>
              <a:rPr lang="sv-SE" sz="1150" dirty="0">
                <a:solidFill>
                  <a:srgbClr val="464646"/>
                </a:solidFill>
                <a:latin typeface="Core Sans D 35 Regular" panose="020B0503030302020204" pitchFamily="34" charset="0"/>
              </a:rPr>
              <a:t>Klimat och miljö: Minskade koldioxidutsläpp i förbindelse med våra resor. </a:t>
            </a:r>
          </a:p>
          <a:p>
            <a:pPr marL="342900" lvl="0" indent="-342900">
              <a:lnSpc>
                <a:spcPct val="107000"/>
              </a:lnSpc>
              <a:buFont typeface="Symbol" panose="05050102010706020507" pitchFamily="18" charset="2"/>
              <a:buChar char=""/>
            </a:pPr>
            <a:r>
              <a:rPr lang="sv-SE" sz="1150" dirty="0">
                <a:solidFill>
                  <a:srgbClr val="464646"/>
                </a:solidFill>
                <a:latin typeface="Core Sans D 35 Regular" panose="020B0503030302020204" pitchFamily="34" charset="0"/>
              </a:rPr>
              <a:t>Socialt ansvar: Stöd till utsatta lokalsamhällen.</a:t>
            </a:r>
          </a:p>
          <a:p>
            <a:pPr marL="342900" lvl="0" indent="-342900">
              <a:lnSpc>
                <a:spcPct val="107000"/>
              </a:lnSpc>
              <a:buFont typeface="Symbol" panose="05050102010706020507" pitchFamily="18" charset="2"/>
              <a:buChar char=""/>
            </a:pPr>
            <a:r>
              <a:rPr lang="sv-SE" sz="1150" dirty="0">
                <a:solidFill>
                  <a:srgbClr val="464646"/>
                </a:solidFill>
                <a:latin typeface="Core Sans D 35 Regular" panose="020B0503030302020204" pitchFamily="34" charset="0"/>
              </a:rPr>
              <a:t>Ansvar för naturen: Fokus på djurvälfärd.</a:t>
            </a:r>
          </a:p>
          <a:p>
            <a:pPr marL="342900" lvl="0" indent="-342900">
              <a:lnSpc>
                <a:spcPct val="107000"/>
              </a:lnSpc>
              <a:spcAft>
                <a:spcPts val="800"/>
              </a:spcAft>
              <a:buFont typeface="Symbol" panose="05050102010706020507" pitchFamily="18" charset="2"/>
              <a:buChar char=""/>
            </a:pPr>
            <a:r>
              <a:rPr lang="sv-SE" sz="1150" dirty="0">
                <a:solidFill>
                  <a:srgbClr val="464646"/>
                </a:solidFill>
                <a:latin typeface="Core Sans D 35 Regular" panose="020B0503030302020204" pitchFamily="34" charset="0"/>
              </a:rPr>
              <a:t>Regelverk: Gott uppförande, härunder följa gällande lagstiftning och ha allmänt god moral.</a:t>
            </a:r>
          </a:p>
          <a:p>
            <a:pPr lvl="0">
              <a:lnSpc>
                <a:spcPct val="107000"/>
              </a:lnSpc>
              <a:spcAft>
                <a:spcPts val="800"/>
              </a:spcAft>
            </a:pPr>
            <a:r>
              <a:rPr lang="sv-SE" sz="1150" dirty="0">
                <a:solidFill>
                  <a:srgbClr val="464646"/>
                </a:solidFill>
                <a:latin typeface="Core Sans D 35 Regular" panose="020B0503030302020204" pitchFamily="34" charset="0"/>
              </a:rPr>
              <a:t>Vi lägger till biologisk mångfald som ännu ett fokusområde 2024.</a:t>
            </a:r>
          </a:p>
        </p:txBody>
      </p:sp>
      <p:sp>
        <p:nvSpPr>
          <p:cNvPr id="5" name="Tekstfelt 4">
            <a:extLst>
              <a:ext uri="{FF2B5EF4-FFF2-40B4-BE49-F238E27FC236}">
                <a16:creationId xmlns:a16="http://schemas.microsoft.com/office/drawing/2014/main" id="{C36F6C4C-8703-6795-757C-E9326E7A70A1}"/>
              </a:ext>
            </a:extLst>
          </p:cNvPr>
          <p:cNvSpPr txBox="1"/>
          <p:nvPr/>
        </p:nvSpPr>
        <p:spPr>
          <a:xfrm>
            <a:off x="318365" y="152962"/>
            <a:ext cx="4239493" cy="261610"/>
          </a:xfrm>
          <a:prstGeom prst="rect">
            <a:avLst/>
          </a:prstGeom>
          <a:noFill/>
        </p:spPr>
        <p:txBody>
          <a:bodyPr wrap="square" rtlCol="0">
            <a:spAutoFit/>
          </a:bodyPr>
          <a:lstStyle/>
          <a:p>
            <a:r>
              <a:rPr lang="sv-SE" sz="1100" dirty="0">
                <a:solidFill>
                  <a:srgbClr val="766972"/>
                </a:solidFill>
                <a:latin typeface="Core Sans D 35 Regular" panose="020B0503030302020204" pitchFamily="34" charset="0"/>
              </a:rPr>
              <a:t>VÅR HÅLLBARHETSSTRATEGI</a:t>
            </a:r>
          </a:p>
        </p:txBody>
      </p:sp>
    </p:spTree>
    <p:extLst>
      <p:ext uri="{BB962C8B-B14F-4D97-AF65-F5344CB8AC3E}">
        <p14:creationId xmlns:p14="http://schemas.microsoft.com/office/powerpoint/2010/main" val="2384929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6</a:t>
            </a:fld>
            <a:endParaRPr lang="sv-SE"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sv-SE" sz="3500" dirty="0">
                <a:solidFill>
                  <a:srgbClr val="FAF3E9"/>
                </a:solidFill>
                <a:latin typeface="Core Sans D 55 Bold" panose="020B0803030302020204" pitchFamily="34" charset="0"/>
              </a:rPr>
              <a:t>Klimat och miljö</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484604" y="3800777"/>
            <a:ext cx="5184676" cy="2362185"/>
          </a:xfrm>
          <a:prstGeom prst="rect">
            <a:avLst/>
          </a:prstGeom>
          <a:noFill/>
        </p:spPr>
        <p:txBody>
          <a:bodyPr wrap="square" rtlCol="0">
            <a:spAutoFit/>
          </a:bodyPr>
          <a:lstStyle/>
          <a:p>
            <a:pPr>
              <a:lnSpc>
                <a:spcPct val="107000"/>
              </a:lnSpc>
              <a:spcAft>
                <a:spcPts val="800"/>
              </a:spcAft>
            </a:pPr>
            <a:r>
              <a:rPr lang="sv-SE" sz="1000" dirty="0">
                <a:solidFill>
                  <a:srgbClr val="464646"/>
                </a:solidFill>
                <a:latin typeface="Core Sans D 35 Regular" panose="020B0503030302020204" pitchFamily="34" charset="0"/>
              </a:rPr>
              <a:t>Våra klimatmål är i överensstämmelse med Parisavtalet, vilket är det globala målet om att hålla temperaturökningen under 1,5 °C.</a:t>
            </a:r>
          </a:p>
          <a:p>
            <a:pPr>
              <a:lnSpc>
                <a:spcPct val="107000"/>
              </a:lnSpc>
              <a:spcAft>
                <a:spcPts val="800"/>
              </a:spcAft>
            </a:pPr>
            <a:r>
              <a:rPr lang="sv-SE" sz="1000" dirty="0">
                <a:solidFill>
                  <a:srgbClr val="464646"/>
                </a:solidFill>
                <a:latin typeface="Core Sans D 35 Regular" panose="020B0503030302020204" pitchFamily="34" charset="0"/>
              </a:rPr>
              <a:t>Dessa målsättningar är:</a:t>
            </a:r>
          </a:p>
          <a:p>
            <a:pPr marL="342900" lvl="0" indent="-342900">
              <a:lnSpc>
                <a:spcPct val="107000"/>
              </a:lnSpc>
              <a:buFont typeface="Symbol" panose="05050102010706020507" pitchFamily="18" charset="2"/>
              <a:buChar char=""/>
            </a:pPr>
            <a:r>
              <a:rPr lang="sv-SE" sz="1000" dirty="0">
                <a:solidFill>
                  <a:srgbClr val="464646"/>
                </a:solidFill>
                <a:latin typeface="Core Sans D 35 Regular" panose="020B0503030302020204"/>
              </a:rPr>
              <a:t>Att säkerställa att våra egna anläggningar har noll utsläpp av växthusgaser före 2030.</a:t>
            </a:r>
          </a:p>
          <a:p>
            <a:pPr marL="342900" lvl="0" indent="-342900">
              <a:lnSpc>
                <a:spcPct val="107000"/>
              </a:lnSpc>
              <a:buFont typeface="Symbol" panose="05050102010706020507" pitchFamily="18" charset="2"/>
              <a:buChar char=""/>
            </a:pPr>
            <a:r>
              <a:rPr lang="sv-SE" sz="1000" dirty="0">
                <a:solidFill>
                  <a:srgbClr val="464646"/>
                </a:solidFill>
                <a:latin typeface="Core Sans D 35 Regular" panose="020B0503030302020204"/>
              </a:rPr>
              <a:t>Att minska de totala utsläppen av växthusgaser före 2030 och uppnå nollutsläpp i förbindelse med våra resor innan 2050.</a:t>
            </a:r>
          </a:p>
          <a:p>
            <a:pPr lvl="0">
              <a:lnSpc>
                <a:spcPct val="107000"/>
              </a:lnSpc>
            </a:pPr>
            <a:endParaRPr lang="sv-SE" sz="1000" dirty="0">
              <a:latin typeface="Core Sans D 35 Regular" panose="020B0503030302020204"/>
            </a:endParaRPr>
          </a:p>
          <a:p>
            <a:pPr>
              <a:lnSpc>
                <a:spcPct val="107000"/>
              </a:lnSpc>
              <a:spcAft>
                <a:spcPts val="800"/>
              </a:spcAft>
            </a:pPr>
            <a:r>
              <a:rPr lang="sv-SE" sz="1000" dirty="0">
                <a:solidFill>
                  <a:srgbClr val="464646"/>
                </a:solidFill>
                <a:latin typeface="Core Sans D 35 Regular" panose="020B0503030302020204" pitchFamily="34" charset="0"/>
              </a:rPr>
              <a:t>För att hjälpa och vägleda oss i denna process har vi satt upp konkreta delmål, vilka är våra riktmärken för att nå våra övergripande reduktionsmål för 2030. Vi anpassar både delmål och insatser efter hand som vi vet mer.</a:t>
            </a:r>
            <a:endParaRPr lang="sv-SE" sz="1000" b="0" i="0" dirty="0">
              <a:solidFill>
                <a:srgbClr val="464646"/>
              </a:solidFill>
              <a:effectLst/>
              <a:latin typeface="Core Sans D 35 Regular" panose="020B0503030302020204" pitchFamily="34" charset="0"/>
            </a:endParaRPr>
          </a:p>
          <a:p>
            <a:pPr algn="just"/>
            <a:endParaRPr lang="sv-SE" sz="1000" b="0" i="0" dirty="0">
              <a:solidFill>
                <a:srgbClr val="464646"/>
              </a:solidFill>
              <a:effectLst/>
              <a:latin typeface="Core Sans D 35 Regular" panose="020B0503030302020204" pitchFamily="34" charset="0"/>
            </a:endParaRPr>
          </a:p>
          <a:p>
            <a:pPr algn="just"/>
            <a:endParaRPr lang="sv-SE" sz="1050" b="0" i="0" dirty="0">
              <a:solidFill>
                <a:srgbClr val="464646"/>
              </a:solidFill>
              <a:effectLst/>
              <a:latin typeface="Core Sans D 35 Regular" panose="020B0503030302020204" pitchFamily="34" charset="0"/>
            </a:endParaRPr>
          </a:p>
        </p:txBody>
      </p:sp>
      <p:sp>
        <p:nvSpPr>
          <p:cNvPr id="25" name="Pladsholder til sidefod 1">
            <a:extLst>
              <a:ext uri="{FF2B5EF4-FFF2-40B4-BE49-F238E27FC236}">
                <a16:creationId xmlns:a16="http://schemas.microsoft.com/office/drawing/2014/main" id="{B915B7D7-9CD7-6BFE-B945-4D34EC9D9293}"/>
              </a:ext>
            </a:extLst>
          </p:cNvPr>
          <p:cNvSpPr>
            <a:spLocks noGrp="1"/>
          </p:cNvSpPr>
          <p:nvPr>
            <p:ph type="ftr" sz="quarter" idx="11"/>
          </p:nvPr>
        </p:nvSpPr>
        <p:spPr>
          <a:xfrm>
            <a:off x="500548" y="6466852"/>
            <a:ext cx="3299715" cy="412292"/>
          </a:xfrm>
        </p:spPr>
        <p:txBody>
          <a:bodyPr/>
          <a:lstStyle/>
          <a:p>
            <a:pPr algn="l"/>
            <a:r>
              <a:rPr lang="sv-SE" sz="700" dirty="0">
                <a:solidFill>
                  <a:srgbClr val="766972"/>
                </a:solidFill>
                <a:latin typeface="Core Sans D 35 Regular" panose="020B0503030302020204"/>
              </a:rPr>
              <a:t>4. sciencebasedtargets.org/ </a:t>
            </a:r>
          </a:p>
        </p:txBody>
      </p:sp>
      <p:pic>
        <p:nvPicPr>
          <p:cNvPr id="2" name="Picture 2" descr="Science Based Targets">
            <a:extLst>
              <a:ext uri="{FF2B5EF4-FFF2-40B4-BE49-F238E27FC236}">
                <a16:creationId xmlns:a16="http://schemas.microsoft.com/office/drawing/2014/main" id="{F72A43EC-9080-E1D1-98E7-EBDBF49F4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70" y="5809138"/>
            <a:ext cx="1123294" cy="561647"/>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99C499E1-6B0E-02E2-963F-C574D109A2DC}"/>
              </a:ext>
            </a:extLst>
          </p:cNvPr>
          <p:cNvSpPr txBox="1"/>
          <p:nvPr/>
        </p:nvSpPr>
        <p:spPr>
          <a:xfrm>
            <a:off x="1684336" y="5814164"/>
            <a:ext cx="4071668" cy="421654"/>
          </a:xfrm>
          <a:prstGeom prst="rect">
            <a:avLst/>
          </a:prstGeom>
          <a:noFill/>
        </p:spPr>
        <p:txBody>
          <a:bodyPr wrap="square">
            <a:spAutoFit/>
          </a:bodyPr>
          <a:lstStyle/>
          <a:p>
            <a:pPr>
              <a:lnSpc>
                <a:spcPct val="107000"/>
              </a:lnSpc>
              <a:spcAft>
                <a:spcPts val="800"/>
              </a:spcAft>
            </a:pPr>
            <a:r>
              <a:rPr lang="sv-SE" sz="1000" dirty="0">
                <a:solidFill>
                  <a:srgbClr val="464646"/>
                </a:solidFill>
                <a:latin typeface="Core Sans D 35 Regular" panose="020B0503030302020204" pitchFamily="34" charset="0"/>
              </a:rPr>
              <a:t>Våra klimatmål är ambitiösa och vi är därför också mycket stolta över att de 2023 validerades i enlighet med Science Based Target Initiative</a:t>
            </a:r>
            <a:r>
              <a:rPr lang="sv-SE" sz="1000" baseline="30000" dirty="0">
                <a:solidFill>
                  <a:srgbClr val="464646"/>
                </a:solidFill>
                <a:latin typeface="Core Sans D 35 Regular" panose="020B0503030302020204" pitchFamily="34" charset="0"/>
              </a:rPr>
              <a:t>4</a:t>
            </a:r>
            <a:r>
              <a:rPr lang="sv-SE" sz="1000" dirty="0">
                <a:solidFill>
                  <a:srgbClr val="464646"/>
                </a:solidFill>
                <a:latin typeface="Core Sans D 35 Regular" panose="020B0503030302020204" pitchFamily="34" charset="0"/>
              </a:rPr>
              <a:t>. </a:t>
            </a:r>
          </a:p>
        </p:txBody>
      </p:sp>
      <p:sp>
        <p:nvSpPr>
          <p:cNvPr id="7" name="Tekstfelt 6">
            <a:extLst>
              <a:ext uri="{FF2B5EF4-FFF2-40B4-BE49-F238E27FC236}">
                <a16:creationId xmlns:a16="http://schemas.microsoft.com/office/drawing/2014/main" id="{E3894D30-5154-2437-E2EA-93451084895B}"/>
              </a:ext>
            </a:extLst>
          </p:cNvPr>
          <p:cNvSpPr txBox="1"/>
          <p:nvPr/>
        </p:nvSpPr>
        <p:spPr>
          <a:xfrm>
            <a:off x="5865585" y="3795051"/>
            <a:ext cx="5825867" cy="2708434"/>
          </a:xfrm>
          <a:prstGeom prst="rect">
            <a:avLst/>
          </a:prstGeom>
          <a:noFill/>
        </p:spPr>
        <p:txBody>
          <a:bodyPr wrap="square" rtlCol="0">
            <a:spAutoFit/>
          </a:bodyPr>
          <a:lstStyle/>
          <a:p>
            <a:pPr algn="just"/>
            <a:r>
              <a:rPr lang="sv-SE" sz="1000" i="0" dirty="0">
                <a:solidFill>
                  <a:srgbClr val="464646"/>
                </a:solidFill>
                <a:effectLst/>
                <a:latin typeface="Core Sans D 35 Regular" panose="020B0503030302020204" pitchFamily="34" charset="0"/>
              </a:rPr>
              <a:t>Våra delmål inkluderar bland annat:</a:t>
            </a:r>
            <a:endParaRPr lang="sv-SE" sz="1100" b="0" i="0" dirty="0">
              <a:solidFill>
                <a:srgbClr val="464646"/>
              </a:solidFill>
              <a:effectLst/>
              <a:latin typeface="Core Sans D 35 Regular" panose="020B0503030302020204" pitchFamily="34" charset="0"/>
            </a:endParaRPr>
          </a:p>
          <a:p>
            <a:pPr algn="just"/>
            <a:endParaRPr lang="sv-SE" sz="1100" b="0" i="0" dirty="0">
              <a:solidFill>
                <a:srgbClr val="464646"/>
              </a:solidFill>
              <a:effectLst/>
              <a:latin typeface="Core Sans D 35 Regular" panose="020B0503030302020204" pitchFamily="34" charset="0"/>
            </a:endParaRPr>
          </a:p>
          <a:p>
            <a:pPr algn="just"/>
            <a:r>
              <a:rPr lang="sv-SE"/>
              <a:t> </a:t>
            </a:r>
          </a:p>
          <a:p>
            <a:pPr algn="just"/>
            <a:r>
              <a:rPr lang="sv-SE" sz="1000" b="0" i="0" dirty="0">
                <a:solidFill>
                  <a:srgbClr val="464646"/>
                </a:solidFill>
                <a:effectLst/>
                <a:latin typeface="Core Sans D 35 Regular" panose="020B0503030302020204" pitchFamily="34" charset="0"/>
              </a:rPr>
              <a:t>Vi har ställt om våra elinköp till grön energi på alla våra anläggningar, där det har varit möjligt. Vårt arbete med att minska energiförbrukningen fortsätter även efter 2025.</a:t>
            </a:r>
          </a:p>
          <a:p>
            <a:pPr algn="just"/>
            <a:endParaRPr lang="sv-SE" sz="1000" b="0" i="0" dirty="0">
              <a:solidFill>
                <a:srgbClr val="464646"/>
              </a:solidFill>
              <a:effectLst/>
              <a:latin typeface="Core Sans D 35 Regular" panose="020B0503030302020204" pitchFamily="34" charset="0"/>
            </a:endParaRPr>
          </a:p>
          <a:p>
            <a:pPr algn="just"/>
            <a:r>
              <a:rPr lang="sv-SE" sz="1000" b="0" i="0" dirty="0">
                <a:solidFill>
                  <a:srgbClr val="464646"/>
                </a:solidFill>
                <a:effectLst/>
                <a:latin typeface="Core Sans D 35 Regular" panose="020B0503030302020204" pitchFamily="34" charset="0"/>
              </a:rPr>
              <a:t>Transportmedel ute på resmålen som kör med hållbar energi har ökat med 50 % och det totala antalet körda kilometer (från 2019) har minskat med 20 %. </a:t>
            </a:r>
            <a:endParaRPr lang="sv-SE" sz="1100" b="0" i="0" dirty="0">
              <a:solidFill>
                <a:srgbClr val="464646"/>
              </a:solidFill>
              <a:effectLst/>
              <a:latin typeface="Core Sans D 35 Regular" panose="020B0503030302020204" pitchFamily="34" charset="0"/>
            </a:endParaRPr>
          </a:p>
          <a:p>
            <a:pPr algn="just"/>
            <a:endParaRPr lang="sv-SE" sz="1100" b="0" i="0" dirty="0">
              <a:solidFill>
                <a:srgbClr val="464646"/>
              </a:solidFill>
              <a:effectLst/>
              <a:latin typeface="Core Sans D 35 Regular" panose="020B0503030302020204" pitchFamily="34" charset="0"/>
            </a:endParaRPr>
          </a:p>
          <a:p>
            <a:pPr algn="just"/>
            <a:endParaRPr lang="sv-SE" sz="1100" dirty="0">
              <a:solidFill>
                <a:srgbClr val="464646"/>
              </a:solidFill>
              <a:latin typeface="Core Sans D 35 Regular" panose="020B0503030302020204" pitchFamily="34" charset="0"/>
            </a:endParaRPr>
          </a:p>
          <a:p>
            <a:pPr algn="just"/>
            <a:r>
              <a:rPr lang="sv-SE" sz="1000" b="0" i="0" dirty="0">
                <a:solidFill>
                  <a:srgbClr val="464646"/>
                </a:solidFill>
                <a:effectLst/>
                <a:latin typeface="Core Sans D 35 Regular" panose="020B0503030302020204" pitchFamily="34" charset="0"/>
              </a:rPr>
              <a:t>Minst 50 % av våra resor ska vara med flygbolag som har en utsläpps- och/eller reduktionsstrategi som lever upp till målen i Parisavtalet.</a:t>
            </a:r>
          </a:p>
          <a:p>
            <a:pPr algn="just"/>
            <a:endParaRPr lang="sv-SE" sz="1100" b="0" i="0" dirty="0">
              <a:solidFill>
                <a:srgbClr val="464646"/>
              </a:solidFill>
              <a:effectLst/>
              <a:latin typeface="Core Sans D 35 Regular" panose="020B0503030302020204" pitchFamily="34" charset="0"/>
            </a:endParaRPr>
          </a:p>
          <a:p>
            <a:pPr algn="just"/>
            <a:r>
              <a:rPr lang="sv-SE"/>
              <a:t> </a:t>
            </a:r>
            <a:endParaRPr lang="sv-SE" sz="1100" b="0" i="0" dirty="0">
              <a:solidFill>
                <a:srgbClr val="464646"/>
              </a:solidFill>
              <a:effectLst/>
              <a:latin typeface="Core Sans D 35 Regular" panose="020B0503030302020204" pitchFamily="34" charset="0"/>
            </a:endParaRPr>
          </a:p>
          <a:p>
            <a:pPr algn="just"/>
            <a:r>
              <a:rPr lang="sv-SE" sz="1000" dirty="0">
                <a:solidFill>
                  <a:srgbClr val="464646"/>
                </a:solidFill>
                <a:latin typeface="Core Sans D 35 Regular" panose="020B0503030302020204"/>
              </a:rPr>
              <a:t>Vi väljer uteslutande hotell och övernattningsställen som antingen redan har nått målet om noll koldioxidutsläpp eller har en realistisk och konkret plan för att uppnå detta inom de kommande fem åren.</a:t>
            </a:r>
          </a:p>
        </p:txBody>
      </p:sp>
      <p:sp>
        <p:nvSpPr>
          <p:cNvPr id="8" name="Rektangel 7">
            <a:extLst>
              <a:ext uri="{FF2B5EF4-FFF2-40B4-BE49-F238E27FC236}">
                <a16:creationId xmlns:a16="http://schemas.microsoft.com/office/drawing/2014/main" id="{9A924786-CAD7-A13A-62C0-34FDE93FAE18}"/>
              </a:ext>
            </a:extLst>
          </p:cNvPr>
          <p:cNvSpPr/>
          <p:nvPr/>
        </p:nvSpPr>
        <p:spPr>
          <a:xfrm>
            <a:off x="5952309" y="4064464"/>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solidFill>
                  <a:srgbClr val="464646"/>
                </a:solidFill>
                <a:latin typeface="Core Sans D 55 Bold" panose="020B0803030302020204" pitchFamily="34" charset="0"/>
              </a:rPr>
              <a:t>2025</a:t>
            </a:r>
          </a:p>
        </p:txBody>
      </p:sp>
      <p:sp>
        <p:nvSpPr>
          <p:cNvPr id="9" name="Rektangel 8">
            <a:extLst>
              <a:ext uri="{FF2B5EF4-FFF2-40B4-BE49-F238E27FC236}">
                <a16:creationId xmlns:a16="http://schemas.microsoft.com/office/drawing/2014/main" id="{AC4FA2A6-11DE-098C-FA7A-888E21B03483}"/>
              </a:ext>
            </a:extLst>
          </p:cNvPr>
          <p:cNvSpPr/>
          <p:nvPr/>
        </p:nvSpPr>
        <p:spPr>
          <a:xfrm>
            <a:off x="5957820" y="5183194"/>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solidFill>
                  <a:srgbClr val="464646"/>
                </a:solidFill>
                <a:latin typeface="Core Sans D 55 Bold" panose="020B0803030302020204" pitchFamily="34" charset="0"/>
              </a:rPr>
              <a:t>2026</a:t>
            </a:r>
          </a:p>
        </p:txBody>
      </p:sp>
      <p:sp>
        <p:nvSpPr>
          <p:cNvPr id="10" name="Rektangel 9">
            <a:extLst>
              <a:ext uri="{FF2B5EF4-FFF2-40B4-BE49-F238E27FC236}">
                <a16:creationId xmlns:a16="http://schemas.microsoft.com/office/drawing/2014/main" id="{BCD628BC-04FF-64C7-28ED-F89597CF5F3C}"/>
              </a:ext>
            </a:extLst>
          </p:cNvPr>
          <p:cNvSpPr/>
          <p:nvPr/>
        </p:nvSpPr>
        <p:spPr>
          <a:xfrm>
            <a:off x="5952309" y="5836297"/>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solidFill>
                  <a:srgbClr val="464646"/>
                </a:solidFill>
                <a:latin typeface="Core Sans D 55 Bold" panose="020B0803030302020204" pitchFamily="34" charset="0"/>
              </a:rPr>
              <a:t>2030</a:t>
            </a:r>
          </a:p>
        </p:txBody>
      </p:sp>
    </p:spTree>
    <p:extLst>
      <p:ext uri="{BB962C8B-B14F-4D97-AF65-F5344CB8AC3E}">
        <p14:creationId xmlns:p14="http://schemas.microsoft.com/office/powerpoint/2010/main" val="1866057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097C41EC-0D5E-2D39-048D-5927578DBE15}"/>
              </a:ext>
            </a:extLst>
          </p:cNvPr>
          <p:cNvSpPr/>
          <p:nvPr/>
        </p:nvSpPr>
        <p:spPr>
          <a:xfrm>
            <a:off x="353690" y="1766804"/>
            <a:ext cx="11460358" cy="3134380"/>
          </a:xfrm>
          <a:prstGeom prst="rect">
            <a:avLst/>
          </a:prstGeom>
          <a:solidFill>
            <a:srgbClr val="FAF3E9">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solidFill>
                  <a:srgbClr val="FAF3E9"/>
                </a:solidFill>
              </a:rPr>
              <a:t>7</a:t>
            </a:fld>
            <a:endParaRPr lang="sv-SE" dirty="0">
              <a:solidFill>
                <a:srgbClr val="FAF3E9"/>
              </a:solidFill>
            </a:endParaRPr>
          </a:p>
        </p:txBody>
      </p:sp>
      <p:sp>
        <p:nvSpPr>
          <p:cNvPr id="15" name="Tekstfelt 14">
            <a:extLst>
              <a:ext uri="{FF2B5EF4-FFF2-40B4-BE49-F238E27FC236}">
                <a16:creationId xmlns:a16="http://schemas.microsoft.com/office/drawing/2014/main" id="{8D1B7D7E-55D2-88CD-110A-485790BBCE05}"/>
              </a:ext>
            </a:extLst>
          </p:cNvPr>
          <p:cNvSpPr txBox="1"/>
          <p:nvPr/>
        </p:nvSpPr>
        <p:spPr>
          <a:xfrm>
            <a:off x="640052" y="1901588"/>
            <a:ext cx="6422881" cy="630942"/>
          </a:xfrm>
          <a:prstGeom prst="rect">
            <a:avLst/>
          </a:prstGeom>
          <a:noFill/>
        </p:spPr>
        <p:txBody>
          <a:bodyPr wrap="square" rtlCol="0">
            <a:spAutoFit/>
          </a:bodyPr>
          <a:lstStyle/>
          <a:p>
            <a:r>
              <a:rPr lang="sv-SE" sz="3500" dirty="0">
                <a:solidFill>
                  <a:srgbClr val="FF6700"/>
                </a:solidFill>
                <a:latin typeface="Core Sans D 55 Bold" panose="020B0803030302020204" pitchFamily="34" charset="0"/>
              </a:rPr>
              <a:t>Mätning av delmål och mål</a:t>
            </a:r>
          </a:p>
        </p:txBody>
      </p:sp>
      <p:sp>
        <p:nvSpPr>
          <p:cNvPr id="7" name="Tekstfelt 6">
            <a:extLst>
              <a:ext uri="{FF2B5EF4-FFF2-40B4-BE49-F238E27FC236}">
                <a16:creationId xmlns:a16="http://schemas.microsoft.com/office/drawing/2014/main" id="{936EB739-0EEB-D181-4C57-82E1AAE9969D}"/>
              </a:ext>
            </a:extLst>
          </p:cNvPr>
          <p:cNvSpPr txBox="1"/>
          <p:nvPr/>
        </p:nvSpPr>
        <p:spPr>
          <a:xfrm>
            <a:off x="640052" y="2575748"/>
            <a:ext cx="5257828" cy="1612173"/>
          </a:xfrm>
          <a:prstGeom prst="rect">
            <a:avLst/>
          </a:prstGeom>
          <a:noFill/>
        </p:spPr>
        <p:txBody>
          <a:bodyPr wrap="square">
            <a:spAutoFit/>
          </a:bodyPr>
          <a:lstStyle/>
          <a:p>
            <a:pPr>
              <a:lnSpc>
                <a:spcPct val="107000"/>
              </a:lnSpc>
              <a:spcAft>
                <a:spcPts val="800"/>
              </a:spcAft>
            </a:pPr>
            <a:r>
              <a:rPr lang="sv-SE" sz="1150" dirty="0">
                <a:solidFill>
                  <a:srgbClr val="464646"/>
                </a:solidFill>
                <a:latin typeface="Core Sans D 35 Regular" panose="020B0503030302020204" pitchFamily="34" charset="0"/>
              </a:rPr>
              <a:t>För att kunna följa våra mål och delmål utarbetar vi årligen en klimatrapport, där vi mäter våra totala utsläpp av växthusgaser. </a:t>
            </a:r>
          </a:p>
          <a:p>
            <a:pPr>
              <a:lnSpc>
                <a:spcPct val="107000"/>
              </a:lnSpc>
              <a:spcAft>
                <a:spcPts val="800"/>
              </a:spcAft>
            </a:pPr>
            <a:r>
              <a:rPr lang="sv-SE" sz="1150" dirty="0">
                <a:solidFill>
                  <a:srgbClr val="464646"/>
                </a:solidFill>
                <a:latin typeface="Core Sans D 35 Regular" panose="020B0503030302020204" pitchFamily="34" charset="0"/>
              </a:rPr>
              <a:t>Vi mäter i enlighet med Greenhouse Gas (GHG)-protokollet</a:t>
            </a:r>
            <a:r>
              <a:rPr lang="sv-SE" sz="1150" baseline="30000" dirty="0">
                <a:solidFill>
                  <a:srgbClr val="464646"/>
                </a:solidFill>
                <a:latin typeface="Core Sans D 35 Regular" panose="020B0503030302020204" pitchFamily="34" charset="0"/>
              </a:rPr>
              <a:t>5</a:t>
            </a:r>
            <a:r>
              <a:rPr lang="sv-SE" sz="1150" dirty="0">
                <a:solidFill>
                  <a:srgbClr val="464646"/>
                </a:solidFill>
                <a:latin typeface="Core Sans D 35 Regular" panose="020B0503030302020204" pitchFamily="34" charset="0"/>
              </a:rPr>
              <a:t> , vilket är den ledande internationella standarden för hur man mäter en verksamhets utsläpp av växthusgaser. Genom att följa en internationell standard kan vi säkerställa att våra mål är jämförbara.</a:t>
            </a:r>
          </a:p>
          <a:p>
            <a:pPr>
              <a:lnSpc>
                <a:spcPct val="107000"/>
              </a:lnSpc>
              <a:spcAft>
                <a:spcPts val="800"/>
              </a:spcAft>
            </a:pPr>
            <a:r>
              <a:rPr lang="sv-SE" sz="1150" dirty="0">
                <a:solidFill>
                  <a:srgbClr val="464646"/>
                </a:solidFill>
                <a:latin typeface="Core Sans D 35 Regular" panose="020B0503030302020204" pitchFamily="34" charset="0"/>
              </a:rPr>
              <a:t>Inom GHG-protokollet delas utsläppen av växthusgaser upp i så kallade ”scopes”. </a:t>
            </a:r>
          </a:p>
        </p:txBody>
      </p:sp>
      <p:sp>
        <p:nvSpPr>
          <p:cNvPr id="5" name="Tekstfelt 4">
            <a:extLst>
              <a:ext uri="{FF2B5EF4-FFF2-40B4-BE49-F238E27FC236}">
                <a16:creationId xmlns:a16="http://schemas.microsoft.com/office/drawing/2014/main" id="{B23C3D12-3584-BA6C-6239-916037795D02}"/>
              </a:ext>
            </a:extLst>
          </p:cNvPr>
          <p:cNvSpPr txBox="1"/>
          <p:nvPr/>
        </p:nvSpPr>
        <p:spPr>
          <a:xfrm>
            <a:off x="6096000" y="2557432"/>
            <a:ext cx="5257800" cy="1422825"/>
          </a:xfrm>
          <a:prstGeom prst="rect">
            <a:avLst/>
          </a:prstGeom>
          <a:noFill/>
        </p:spPr>
        <p:txBody>
          <a:bodyPr wrap="square">
            <a:spAutoFit/>
          </a:bodyPr>
          <a:lstStyle/>
          <a:p>
            <a:pPr>
              <a:lnSpc>
                <a:spcPct val="107000"/>
              </a:lnSpc>
              <a:spcAft>
                <a:spcPts val="800"/>
              </a:spcAft>
            </a:pPr>
            <a:r>
              <a:rPr lang="sv-SE" sz="1150" b="1" dirty="0">
                <a:solidFill>
                  <a:srgbClr val="464646"/>
                </a:solidFill>
                <a:latin typeface="Core Sans D 35 Regular" panose="020B0503030302020204" pitchFamily="34" charset="0"/>
              </a:rPr>
              <a:t>Scope 1</a:t>
            </a:r>
            <a:r>
              <a:rPr lang="sv-SE" sz="1150" dirty="0">
                <a:solidFill>
                  <a:srgbClr val="464646"/>
                </a:solidFill>
                <a:latin typeface="Core Sans D 35 Regular" panose="020B0503030302020204" pitchFamily="34" charset="0"/>
              </a:rPr>
              <a:t> täcker utsläpp från en verksamhets egna anläggningar, utrustning och fordon (till exempel genom förbränning av bensin, diesel eller naturgas). </a:t>
            </a:r>
          </a:p>
          <a:p>
            <a:pPr>
              <a:lnSpc>
                <a:spcPct val="107000"/>
              </a:lnSpc>
              <a:spcAft>
                <a:spcPts val="800"/>
              </a:spcAft>
            </a:pPr>
            <a:r>
              <a:rPr lang="sv-SE" sz="1150" b="1" dirty="0">
                <a:solidFill>
                  <a:srgbClr val="464646"/>
                </a:solidFill>
                <a:latin typeface="Core Sans D 35 Regular" panose="020B0503030302020204" pitchFamily="34" charset="0"/>
              </a:rPr>
              <a:t>Scope 2</a:t>
            </a:r>
            <a:r>
              <a:rPr lang="sv-SE" sz="1150" dirty="0">
                <a:solidFill>
                  <a:srgbClr val="464646"/>
                </a:solidFill>
                <a:latin typeface="Core Sans D 35 Regular" panose="020B0503030302020204" pitchFamily="34" charset="0"/>
              </a:rPr>
              <a:t> omfattar utsläpp förknippade med produktion av den energi som en verksamhet köper (såsom elektricitet och fjärrvärme). </a:t>
            </a:r>
          </a:p>
          <a:p>
            <a:pPr>
              <a:lnSpc>
                <a:spcPct val="107000"/>
              </a:lnSpc>
              <a:spcAft>
                <a:spcPts val="800"/>
              </a:spcAft>
            </a:pPr>
            <a:r>
              <a:rPr lang="sv-SE" sz="1150" b="1" dirty="0">
                <a:solidFill>
                  <a:srgbClr val="464646"/>
                </a:solidFill>
                <a:latin typeface="Core Sans D 35 Regular" panose="020B0503030302020204" pitchFamily="34" charset="0"/>
              </a:rPr>
              <a:t>Scope 3</a:t>
            </a:r>
            <a:r>
              <a:rPr lang="sv-SE" sz="1150" dirty="0">
                <a:solidFill>
                  <a:srgbClr val="464646"/>
                </a:solidFill>
                <a:latin typeface="Core Sans D 35 Regular" panose="020B0503030302020204" pitchFamily="34" charset="0"/>
              </a:rPr>
              <a:t> inkluderar alla andra indirekta utsläpp som uppstår i verksamhetens värdekedja (härunder inköp uppströms och avfallshantering nedströms)</a:t>
            </a:r>
          </a:p>
        </p:txBody>
      </p:sp>
      <p:sp>
        <p:nvSpPr>
          <p:cNvPr id="19" name="Tekstfelt 18">
            <a:extLst>
              <a:ext uri="{FF2B5EF4-FFF2-40B4-BE49-F238E27FC236}">
                <a16:creationId xmlns:a16="http://schemas.microsoft.com/office/drawing/2014/main" id="{84672934-2DEF-372B-C88D-AC9D056A7A15}"/>
              </a:ext>
            </a:extLst>
          </p:cNvPr>
          <p:cNvSpPr txBox="1"/>
          <p:nvPr/>
        </p:nvSpPr>
        <p:spPr>
          <a:xfrm>
            <a:off x="640052" y="4484320"/>
            <a:ext cx="6094476" cy="200055"/>
          </a:xfrm>
          <a:prstGeom prst="rect">
            <a:avLst/>
          </a:prstGeom>
          <a:noFill/>
        </p:spPr>
        <p:txBody>
          <a:bodyPr wrap="square">
            <a:spAutoFit/>
          </a:bodyPr>
          <a:lstStyle/>
          <a:p>
            <a:r>
              <a:rPr lang="sv-SE" sz="700" dirty="0">
                <a:solidFill>
                  <a:srgbClr val="766972"/>
                </a:solidFill>
                <a:latin typeface="Core Sans D 35 Regular" panose="020B0503030302020204" pitchFamily="34" charset="0"/>
              </a:rPr>
              <a:t>5. https://ghgprotocol.org/ </a:t>
            </a:r>
          </a:p>
        </p:txBody>
      </p:sp>
      <p:sp>
        <p:nvSpPr>
          <p:cNvPr id="2" name="Tekstfelt 1">
            <a:extLst>
              <a:ext uri="{FF2B5EF4-FFF2-40B4-BE49-F238E27FC236}">
                <a16:creationId xmlns:a16="http://schemas.microsoft.com/office/drawing/2014/main" id="{6C60D1ED-CB35-E365-0F0A-B010966004C9}"/>
              </a:ext>
            </a:extLst>
          </p:cNvPr>
          <p:cNvSpPr txBox="1"/>
          <p:nvPr/>
        </p:nvSpPr>
        <p:spPr>
          <a:xfrm>
            <a:off x="318365" y="152962"/>
            <a:ext cx="4239493" cy="261610"/>
          </a:xfrm>
          <a:prstGeom prst="rect">
            <a:avLst/>
          </a:prstGeom>
          <a:noFill/>
        </p:spPr>
        <p:txBody>
          <a:bodyPr wrap="square" rtlCol="0">
            <a:spAutoFit/>
          </a:bodyPr>
          <a:lstStyle/>
          <a:p>
            <a:r>
              <a:rPr lang="sv-SE" sz="1100" dirty="0">
                <a:solidFill>
                  <a:srgbClr val="766972"/>
                </a:solidFill>
                <a:latin typeface="Core Sans D 35 Regular" panose="020B0503030302020204" pitchFamily="34" charset="0"/>
              </a:rPr>
              <a:t>KLIMAT OCH MILJÖ</a:t>
            </a:r>
          </a:p>
        </p:txBody>
      </p:sp>
    </p:spTree>
    <p:extLst>
      <p:ext uri="{BB962C8B-B14F-4D97-AF65-F5344CB8AC3E}">
        <p14:creationId xmlns:p14="http://schemas.microsoft.com/office/powerpoint/2010/main" val="932540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483634" y="1713365"/>
            <a:ext cx="5511800" cy="444289"/>
          </a:xfrm>
          <a:prstGeom prst="rect">
            <a:avLst/>
          </a:prstGeom>
          <a:noFill/>
        </p:spPr>
        <p:txBody>
          <a:bodyPr wrap="square" rtlCol="0">
            <a:spAutoFit/>
          </a:bodyPr>
          <a:lstStyle/>
          <a:p>
            <a:pPr algn="just">
              <a:lnSpc>
                <a:spcPct val="107000"/>
              </a:lnSpc>
              <a:spcAft>
                <a:spcPts val="800"/>
              </a:spcAft>
            </a:pPr>
            <a:r>
              <a:rPr lang="sv-SE" sz="1100" dirty="0">
                <a:solidFill>
                  <a:srgbClr val="464646"/>
                </a:solidFill>
                <a:latin typeface="Core Sans D 35 Regular" panose="020B0503030302020204" pitchFamily="34" charset="0"/>
              </a:rPr>
              <a:t>I tabellen nedan visas nyckeltalen 2019, 2022 och 2023 för TourCompass. Åren 2020 och 2021 har utelämnats eftersom siffrorna är missvisande på grund av covid-19-pandemin. </a:t>
            </a:r>
          </a:p>
        </p:txBody>
      </p:sp>
      <p:sp>
        <p:nvSpPr>
          <p:cNvPr id="3" name="Tekstfelt 2">
            <a:extLst>
              <a:ext uri="{FF2B5EF4-FFF2-40B4-BE49-F238E27FC236}">
                <a16:creationId xmlns:a16="http://schemas.microsoft.com/office/drawing/2014/main" id="{23FB5211-8C1B-669C-4743-16B4D9346383}"/>
              </a:ext>
            </a:extLst>
          </p:cNvPr>
          <p:cNvSpPr txBox="1"/>
          <p:nvPr/>
        </p:nvSpPr>
        <p:spPr>
          <a:xfrm>
            <a:off x="483634" y="1004332"/>
            <a:ext cx="6360720" cy="630942"/>
          </a:xfrm>
          <a:prstGeom prst="rect">
            <a:avLst/>
          </a:prstGeom>
          <a:noFill/>
        </p:spPr>
        <p:txBody>
          <a:bodyPr wrap="square" rtlCol="0">
            <a:spAutoFit/>
          </a:bodyPr>
          <a:lstStyle/>
          <a:p>
            <a:r>
              <a:rPr lang="sv-SE" sz="3500" dirty="0">
                <a:solidFill>
                  <a:srgbClr val="FF6700"/>
                </a:solidFill>
                <a:latin typeface="Core Sans D 55 Bold" panose="020B0803030302020204" pitchFamily="34" charset="0"/>
              </a:rPr>
              <a:t>Nyckeltal</a:t>
            </a:r>
          </a:p>
        </p:txBody>
      </p:sp>
      <p:sp>
        <p:nvSpPr>
          <p:cNvPr id="6" name="Pladsholder til slidenummer 4">
            <a:extLst>
              <a:ext uri="{FF2B5EF4-FFF2-40B4-BE49-F238E27FC236}">
                <a16:creationId xmlns:a16="http://schemas.microsoft.com/office/drawing/2014/main" id="{A6F4134D-8E31-EBDB-B729-95E948844623}"/>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8</a:t>
            </a:fld>
            <a:endParaRPr lang="sv-SE" dirty="0"/>
          </a:p>
        </p:txBody>
      </p:sp>
      <p:sp>
        <p:nvSpPr>
          <p:cNvPr id="5" name="Tekstfelt 4">
            <a:extLst>
              <a:ext uri="{FF2B5EF4-FFF2-40B4-BE49-F238E27FC236}">
                <a16:creationId xmlns:a16="http://schemas.microsoft.com/office/drawing/2014/main" id="{C1EBDDC7-5B89-2A2F-7BA2-59D42017BB58}"/>
              </a:ext>
            </a:extLst>
          </p:cNvPr>
          <p:cNvSpPr txBox="1"/>
          <p:nvPr/>
        </p:nvSpPr>
        <p:spPr>
          <a:xfrm>
            <a:off x="483634" y="3694569"/>
            <a:ext cx="5434846" cy="1919756"/>
          </a:xfrm>
          <a:prstGeom prst="rect">
            <a:avLst/>
          </a:prstGeom>
          <a:noFill/>
        </p:spPr>
        <p:txBody>
          <a:bodyPr wrap="square">
            <a:spAutoFit/>
          </a:bodyPr>
          <a:lstStyle/>
          <a:p>
            <a:pPr>
              <a:lnSpc>
                <a:spcPct val="107000"/>
              </a:lnSpc>
              <a:spcAft>
                <a:spcPts val="800"/>
              </a:spcAft>
            </a:pPr>
            <a:r>
              <a:rPr lang="sv-SE" sz="1100" dirty="0">
                <a:solidFill>
                  <a:srgbClr val="464646"/>
                </a:solidFill>
                <a:latin typeface="Core Sans D 35 Regular" panose="020B0503030302020204" pitchFamily="34" charset="0"/>
              </a:rPr>
              <a:t>De absoluta utsläppen i scope 1 och 2 samt i scope 1, 2 och 3 visas här tillsammans med relativa nyckeltal, som speglar hur många kunder vi hade 2019, 2022 och 2023. </a:t>
            </a:r>
          </a:p>
          <a:p>
            <a:pPr>
              <a:lnSpc>
                <a:spcPct val="107000"/>
              </a:lnSpc>
              <a:spcAft>
                <a:spcPts val="800"/>
              </a:spcAft>
            </a:pPr>
            <a:r>
              <a:rPr lang="sv-SE" sz="1100" dirty="0">
                <a:solidFill>
                  <a:srgbClr val="464646"/>
                </a:solidFill>
                <a:latin typeface="Core Sans D 35 Regular" panose="020B0503030302020204" pitchFamily="34" charset="0"/>
              </a:rPr>
              <a:t>Från 2019 till 2023 ser vi en minskning på 27 % i de absoluta utsläppen för scope 1 och 2, medan utsläppen per kund inom dessa scopes har ökat med 9 %. Denna minskning beror huvudsakligen på konverteringen till grön el på våra kontor. </a:t>
            </a:r>
          </a:p>
          <a:p>
            <a:pPr>
              <a:lnSpc>
                <a:spcPct val="107000"/>
              </a:lnSpc>
              <a:spcAft>
                <a:spcPts val="800"/>
              </a:spcAft>
            </a:pPr>
            <a:r>
              <a:rPr lang="sv-SE" sz="1100" dirty="0">
                <a:solidFill>
                  <a:srgbClr val="464646"/>
                </a:solidFill>
                <a:latin typeface="Core Sans D 35 Regular" panose="020B0503030302020204" pitchFamily="34" charset="0"/>
              </a:rPr>
              <a:t>Samtidigt har de absoluta utsläppen i scope 1, 2 och 3 fallit med 23 % mellan 2019 och 2023, medan utsläppen i scope 1, 2 och 3 per kund har </a:t>
            </a:r>
            <a:r>
              <a:rPr lang="sv-SE" sz="1100" i="1" dirty="0">
                <a:solidFill>
                  <a:srgbClr val="464646"/>
                </a:solidFill>
                <a:latin typeface="Core Sans D 35 Regular" panose="020B0503030302020204" pitchFamily="34" charset="0"/>
              </a:rPr>
              <a:t>ökat</a:t>
            </a:r>
            <a:r>
              <a:rPr lang="sv-SE" sz="1100" dirty="0">
                <a:solidFill>
                  <a:srgbClr val="464646"/>
                </a:solidFill>
                <a:latin typeface="Core Sans D 35 Regular" panose="020B0503030302020204" pitchFamily="34" charset="0"/>
              </a:rPr>
              <a:t> med 13 %. Sistnämnda ökning kan delvis förklaras med introduktionen av Australien som nytt resmål.</a:t>
            </a:r>
          </a:p>
        </p:txBody>
      </p:sp>
      <p:sp>
        <p:nvSpPr>
          <p:cNvPr id="8" name="Tekstfelt 7">
            <a:extLst>
              <a:ext uri="{FF2B5EF4-FFF2-40B4-BE49-F238E27FC236}">
                <a16:creationId xmlns:a16="http://schemas.microsoft.com/office/drawing/2014/main" id="{22675CC4-884C-6BF8-E390-D07FF7E7B8C8}"/>
              </a:ext>
            </a:extLst>
          </p:cNvPr>
          <p:cNvSpPr txBox="1"/>
          <p:nvPr/>
        </p:nvSpPr>
        <p:spPr>
          <a:xfrm>
            <a:off x="6362046" y="1061482"/>
            <a:ext cx="5221390" cy="5383140"/>
          </a:xfrm>
          <a:prstGeom prst="rect">
            <a:avLst/>
          </a:prstGeom>
          <a:noFill/>
        </p:spPr>
        <p:txBody>
          <a:bodyPr wrap="square" rtlCol="0">
            <a:spAutoFit/>
          </a:bodyPr>
          <a:lstStyle/>
          <a:p>
            <a:pPr algn="just">
              <a:lnSpc>
                <a:spcPct val="107000"/>
              </a:lnSpc>
              <a:spcAft>
                <a:spcPts val="800"/>
              </a:spcAft>
            </a:pPr>
            <a:r>
              <a:rPr lang="sv-SE" sz="1100" dirty="0">
                <a:solidFill>
                  <a:srgbClr val="464646"/>
                </a:solidFill>
                <a:latin typeface="Core Sans D 35 Regular" panose="020B0503030302020204" pitchFamily="34" charset="0"/>
              </a:rPr>
              <a:t>De första minskningarna av koldioxidutsläppen före 2030 ska uppnås genom ökad energieffektivisering på våra egna kontor.</a:t>
            </a:r>
          </a:p>
          <a:p>
            <a:pPr algn="just">
              <a:lnSpc>
                <a:spcPct val="107000"/>
              </a:lnSpc>
              <a:spcAft>
                <a:spcPts val="800"/>
              </a:spcAft>
            </a:pPr>
            <a:r>
              <a:rPr lang="sv-SE" sz="1100" dirty="0">
                <a:solidFill>
                  <a:srgbClr val="464646"/>
                </a:solidFill>
                <a:latin typeface="Core Sans D 35 Regular" panose="020B0503030302020204" pitchFamily="34" charset="0"/>
              </a:rPr>
              <a:t>Samtidigt arbetar vi med att minska utsläppen i förbindelse med våra resor. Vi har särskilt fokus på tre områden:</a:t>
            </a:r>
          </a:p>
          <a:p>
            <a:pPr>
              <a:lnSpc>
                <a:spcPct val="107000"/>
              </a:lnSpc>
              <a:spcAft>
                <a:spcPts val="800"/>
              </a:spcAft>
            </a:pPr>
            <a:r>
              <a:rPr lang="sv-SE" sz="1100" dirty="0">
                <a:solidFill>
                  <a:srgbClr val="464646"/>
                </a:solidFill>
                <a:latin typeface="Core Sans D 55 Bold" panose="020B0803030302020204" pitchFamily="34" charset="0"/>
              </a:rPr>
              <a:t>Internationella flyg</a:t>
            </a:r>
            <a:br>
              <a:rPr dirty="0"/>
            </a:br>
            <a:r>
              <a:rPr lang="sv-SE" sz="1100" dirty="0">
                <a:solidFill>
                  <a:srgbClr val="464646"/>
                </a:solidFill>
                <a:latin typeface="Core Sans D 35 Regular" panose="020B0503030302020204" pitchFamily="34" charset="0"/>
              </a:rPr>
              <a:t>Även om vi inte kan kontrollera minskningen av koldioxidutsläppen från internationella flyg direkt, kan vi skapa en överblick över flygbolagens utsläpp och deras åtgärder för att minska dem. Vårt första steg är därför att samla in denna information. Baserat på detta kommer vi att formulera en policy för val av flygbolag, som antingen har lägst utsläpp eller en tydlig plan för att minska sina koldioxidutsläpp. Vårt mål är att ha en klar och definierad flygpolicy på plats i mitten av 2024.</a:t>
            </a:r>
          </a:p>
          <a:p>
            <a:pPr>
              <a:lnSpc>
                <a:spcPct val="107000"/>
              </a:lnSpc>
              <a:spcAft>
                <a:spcPts val="800"/>
              </a:spcAft>
            </a:pPr>
            <a:r>
              <a:rPr lang="sv-SE" sz="1100" dirty="0">
                <a:solidFill>
                  <a:srgbClr val="464646"/>
                </a:solidFill>
                <a:latin typeface="Core Sans D 55 Bold" panose="020B0803030302020204" pitchFamily="34" charset="0"/>
              </a:rPr>
              <a:t>Hotell på resmålen</a:t>
            </a:r>
            <a:br>
              <a:rPr dirty="0"/>
            </a:br>
            <a:r>
              <a:rPr lang="sv-SE" sz="1100" dirty="0">
                <a:solidFill>
                  <a:srgbClr val="464646"/>
                </a:solidFill>
                <a:latin typeface="Core Sans D 35 Regular" panose="020B0503030302020204" pitchFamily="34" charset="0"/>
              </a:rPr>
              <a:t>Flera av våra hotell är redan engagerade i hållbarhetsarbete och det är TourCompass mål att snabba på denna process. Första steget är att få en tydlig bild över hur långt varje hotell har kommit i sin hållbarhetsresa samt vilka planer de har för att minska sina koldioxidutsläpp i framtiden. Med denna kunskap kan vi samarbeta med de hotell som har kommit längst i sitt klimatarbete och stödja de andra i deras arbete med att driva verksamheten på det mest miljövänliga sättet. För 2024 har vi satt oss som mål att kartlägga och värdera koldioxidutsläppen från våra tio mest populära hotell.</a:t>
            </a:r>
          </a:p>
          <a:p>
            <a:pPr>
              <a:lnSpc>
                <a:spcPct val="107000"/>
              </a:lnSpc>
              <a:spcAft>
                <a:spcPts val="800"/>
              </a:spcAft>
            </a:pPr>
            <a:r>
              <a:rPr lang="sv-SE" sz="1100" dirty="0">
                <a:solidFill>
                  <a:srgbClr val="464646"/>
                </a:solidFill>
                <a:latin typeface="Core Sans D 55 Bold" panose="020B0803030302020204" pitchFamily="34" charset="0"/>
              </a:rPr>
              <a:t>Transport på resmålen</a:t>
            </a:r>
            <a:br>
              <a:rPr dirty="0"/>
            </a:br>
            <a:r>
              <a:rPr lang="sv-SE" sz="1100" dirty="0">
                <a:solidFill>
                  <a:srgbClr val="464646"/>
                </a:solidFill>
                <a:latin typeface="Core Sans D 35 Regular" panose="020B0503030302020204" pitchFamily="34" charset="0"/>
              </a:rPr>
              <a:t>Vi startar med att kartlägga och planera hur vi kan minska antalet och längden på de resor vi gör. Därefter ska vi utarbeta en strategi för hur och i vilket temp vi kan övergå till fordon på icke-fossila bränslen. Vårt mål 2024 är att ersätta bilresor med tågresor på minst en av våra tio mest populära resor och att implementera transport med elbil på minst ett av våra resmål.</a:t>
            </a:r>
          </a:p>
        </p:txBody>
      </p:sp>
      <p:sp>
        <p:nvSpPr>
          <p:cNvPr id="4" name="Tekstfelt 3">
            <a:extLst>
              <a:ext uri="{FF2B5EF4-FFF2-40B4-BE49-F238E27FC236}">
                <a16:creationId xmlns:a16="http://schemas.microsoft.com/office/drawing/2014/main" id="{F741EB6A-A180-B412-EFCC-E927CF38B6ED}"/>
              </a:ext>
            </a:extLst>
          </p:cNvPr>
          <p:cNvSpPr txBox="1"/>
          <p:nvPr/>
        </p:nvSpPr>
        <p:spPr>
          <a:xfrm>
            <a:off x="318365" y="152962"/>
            <a:ext cx="4239493" cy="261610"/>
          </a:xfrm>
          <a:prstGeom prst="rect">
            <a:avLst/>
          </a:prstGeom>
          <a:noFill/>
        </p:spPr>
        <p:txBody>
          <a:bodyPr wrap="square" rtlCol="0">
            <a:spAutoFit/>
          </a:bodyPr>
          <a:lstStyle/>
          <a:p>
            <a:r>
              <a:rPr lang="sv-SE" sz="1100" dirty="0">
                <a:solidFill>
                  <a:srgbClr val="766972"/>
                </a:solidFill>
                <a:latin typeface="Core Sans D 35 Regular" panose="020B0503030302020204" pitchFamily="34" charset="0"/>
              </a:rPr>
              <a:t>KLIMAT OCH MILJÖ</a:t>
            </a:r>
          </a:p>
        </p:txBody>
      </p:sp>
      <p:graphicFrame>
        <p:nvGraphicFramePr>
          <p:cNvPr id="2" name="Object 1"/>
          <p:cNvGraphicFramePr>
            <a:graphicFrameLocks noChangeAspect="1"/>
          </p:cNvGraphicFramePr>
          <p:nvPr>
            <p:extLst>
              <p:ext uri="{D42A27DB-BD31-4B8C-83A1-F6EECF244321}">
                <p14:modId xmlns:p14="http://schemas.microsoft.com/office/powerpoint/2010/main" val="2819657588"/>
              </p:ext>
            </p:extLst>
          </p:nvPr>
        </p:nvGraphicFramePr>
        <p:xfrm>
          <a:off x="318366" y="2381614"/>
          <a:ext cx="5894427" cy="915604"/>
        </p:xfrm>
        <a:graphic>
          <a:graphicData uri="http://schemas.openxmlformats.org/presentationml/2006/ole">
            <mc:AlternateContent xmlns:mc="http://schemas.openxmlformats.org/markup-compatibility/2006">
              <mc:Choice xmlns:v="urn:schemas-microsoft-com:vml" Requires="v">
                <p:oleObj name="Document" r:id="rId3" imgW="5090253" imgH="790226" progId="Word.Document.12">
                  <p:embed/>
                </p:oleObj>
              </mc:Choice>
              <mc:Fallback>
                <p:oleObj name="Document" r:id="rId3" imgW="5090253" imgH="790226" progId="Word.Document.12">
                  <p:embed/>
                  <p:pic>
                    <p:nvPicPr>
                      <p:cNvPr id="2" name="Object 1"/>
                      <p:cNvPicPr/>
                      <p:nvPr/>
                    </p:nvPicPr>
                    <p:blipFill>
                      <a:blip r:embed="rId4"/>
                      <a:stretch>
                        <a:fillRect/>
                      </a:stretch>
                    </p:blipFill>
                    <p:spPr>
                      <a:xfrm>
                        <a:off x="318366" y="2381614"/>
                        <a:ext cx="5894427" cy="915604"/>
                      </a:xfrm>
                      <a:prstGeom prst="rect">
                        <a:avLst/>
                      </a:prstGeom>
                    </p:spPr>
                  </p:pic>
                </p:oleObj>
              </mc:Fallback>
            </mc:AlternateContent>
          </a:graphicData>
        </a:graphic>
      </p:graphicFrame>
    </p:spTree>
    <p:extLst>
      <p:ext uri="{BB962C8B-B14F-4D97-AF65-F5344CB8AC3E}">
        <p14:creationId xmlns:p14="http://schemas.microsoft.com/office/powerpoint/2010/main" val="1909643222"/>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653805" y="1549901"/>
            <a:ext cx="4302780" cy="1092607"/>
          </a:xfrm>
          <a:prstGeom prst="rect">
            <a:avLst/>
          </a:prstGeom>
          <a:noFill/>
        </p:spPr>
        <p:txBody>
          <a:bodyPr wrap="square" rtlCol="0">
            <a:spAutoFit/>
          </a:bodyPr>
          <a:lstStyle/>
          <a:p>
            <a:pPr>
              <a:lnSpc>
                <a:spcPct val="107000"/>
              </a:lnSpc>
              <a:spcAft>
                <a:spcPts val="800"/>
              </a:spcAft>
            </a:pPr>
            <a:r>
              <a:rPr lang="sv-SE" sz="1100" dirty="0">
                <a:solidFill>
                  <a:srgbClr val="464646"/>
                </a:solidFill>
                <a:latin typeface="Core Sans D 35 Regular" panose="020B0503030302020204" pitchFamily="34" charset="0"/>
              </a:rPr>
              <a:t>I en rad länder i Latinamerika har vi, tillsammans med våra samarbetspartner, avskaffat traditionella pappersvouchers. </a:t>
            </a:r>
          </a:p>
          <a:p>
            <a:pPr>
              <a:lnSpc>
                <a:spcPct val="107000"/>
              </a:lnSpc>
              <a:spcAft>
                <a:spcPts val="800"/>
              </a:spcAft>
            </a:pPr>
            <a:r>
              <a:rPr lang="sv-SE" sz="1100" dirty="0">
                <a:solidFill>
                  <a:srgbClr val="464646"/>
                </a:solidFill>
                <a:latin typeface="Core Sans D 35 Regular" panose="020B0503030302020204" pitchFamily="34" charset="0"/>
              </a:rPr>
              <a:t>Istället får våra resande vid ankomst i dessa länder en QR-kod, som de skannar för att få tillgång till alla sina lokala vouchers, sina resplaner och information om länderna. </a:t>
            </a:r>
          </a:p>
        </p:txBody>
      </p:sp>
      <p:sp>
        <p:nvSpPr>
          <p:cNvPr id="3" name="Tekstfelt 2">
            <a:extLst>
              <a:ext uri="{FF2B5EF4-FFF2-40B4-BE49-F238E27FC236}">
                <a16:creationId xmlns:a16="http://schemas.microsoft.com/office/drawing/2014/main" id="{23FB5211-8C1B-669C-4743-16B4D9346383}"/>
              </a:ext>
            </a:extLst>
          </p:cNvPr>
          <p:cNvSpPr txBox="1"/>
          <p:nvPr/>
        </p:nvSpPr>
        <p:spPr>
          <a:xfrm>
            <a:off x="653805" y="932168"/>
            <a:ext cx="4612462" cy="646331"/>
          </a:xfrm>
          <a:prstGeom prst="rect">
            <a:avLst/>
          </a:prstGeom>
          <a:noFill/>
        </p:spPr>
        <p:txBody>
          <a:bodyPr wrap="square" rtlCol="0">
            <a:spAutoFit/>
          </a:bodyPr>
          <a:lstStyle/>
          <a:p>
            <a:r>
              <a:rPr lang="sv-SE" sz="1800" dirty="0">
                <a:solidFill>
                  <a:srgbClr val="FF6700"/>
                </a:solidFill>
                <a:effectLst/>
                <a:latin typeface="Core Sans D 55 Bold" panose="020B0803030302020204" pitchFamily="34" charset="0"/>
              </a:rPr>
              <a:t>Papperslösa</a:t>
            </a:r>
            <a:r>
              <a:rPr lang="sv-SE"/>
              <a:t> </a:t>
            </a:r>
            <a:r>
              <a:rPr lang="sv-SE" sz="1800" dirty="0">
                <a:solidFill>
                  <a:srgbClr val="FF6700"/>
                </a:solidFill>
                <a:effectLst/>
                <a:latin typeface="Core Sans D 55 Bold" panose="020B0803030302020204" pitchFamily="34" charset="0"/>
              </a:rPr>
              <a:t>vouchers</a:t>
            </a:r>
            <a:r>
              <a:rPr lang="sv-SE"/>
              <a:t> </a:t>
            </a:r>
            <a:r>
              <a:rPr lang="sv-SE" sz="1800" dirty="0">
                <a:solidFill>
                  <a:srgbClr val="FF6700"/>
                </a:solidFill>
                <a:effectLst/>
                <a:latin typeface="Core Sans D 55 Bold" panose="020B0803030302020204" pitchFamily="34" charset="0"/>
              </a:rPr>
              <a:t>i Peru, Ecuador och Colombia</a:t>
            </a:r>
            <a:endParaRPr lang="sv-SE" sz="1800" dirty="0">
              <a:solidFill>
                <a:srgbClr val="FF6700"/>
              </a:solidFill>
              <a:latin typeface="Core Sans D 55 Bold" panose="020B0803030302020204" pitchFamily="34" charset="0"/>
            </a:endParaRPr>
          </a:p>
        </p:txBody>
      </p:sp>
      <p:sp>
        <p:nvSpPr>
          <p:cNvPr id="6" name="Pladsholder til slidenummer 4">
            <a:extLst>
              <a:ext uri="{FF2B5EF4-FFF2-40B4-BE49-F238E27FC236}">
                <a16:creationId xmlns:a16="http://schemas.microsoft.com/office/drawing/2014/main" id="{A6F4134D-8E31-EBDB-B729-95E948844623}"/>
              </a:ext>
            </a:extLst>
          </p:cNvPr>
          <p:cNvSpPr>
            <a:spLocks noGrp="1"/>
          </p:cNvSpPr>
          <p:nvPr>
            <p:ph type="sldNum" sz="quarter" idx="12"/>
          </p:nvPr>
        </p:nvSpPr>
        <p:spPr/>
        <p:txBody>
          <a:bodyPr/>
          <a:lstStyle/>
          <a:p>
            <a:fld id="{F64D9711-E2F1-4010-9E5D-6605457BFF7B}" type="slidenum">
              <a:rPr lang="da-DK" smtClean="0"/>
              <a:t>9</a:t>
            </a:fld>
            <a:endParaRPr lang="sv-SE" dirty="0"/>
          </a:p>
        </p:txBody>
      </p:sp>
      <p:sp>
        <p:nvSpPr>
          <p:cNvPr id="2" name="Tekstfelt 1">
            <a:extLst>
              <a:ext uri="{FF2B5EF4-FFF2-40B4-BE49-F238E27FC236}">
                <a16:creationId xmlns:a16="http://schemas.microsoft.com/office/drawing/2014/main" id="{3700D99D-E7B2-CCD0-A469-EE82BAC37938}"/>
              </a:ext>
            </a:extLst>
          </p:cNvPr>
          <p:cNvSpPr txBox="1"/>
          <p:nvPr/>
        </p:nvSpPr>
        <p:spPr>
          <a:xfrm>
            <a:off x="6853037" y="4916268"/>
            <a:ext cx="4469966" cy="808876"/>
          </a:xfrm>
          <a:prstGeom prst="rect">
            <a:avLst/>
          </a:prstGeom>
          <a:noFill/>
        </p:spPr>
        <p:txBody>
          <a:bodyPr wrap="square" rtlCol="0">
            <a:spAutoFit/>
          </a:bodyPr>
          <a:lstStyle/>
          <a:p>
            <a:pPr>
              <a:lnSpc>
                <a:spcPct val="107000"/>
              </a:lnSpc>
              <a:spcAft>
                <a:spcPts val="800"/>
              </a:spcAft>
            </a:pPr>
            <a:r>
              <a:rPr lang="sv-SE" sz="1100" dirty="0">
                <a:solidFill>
                  <a:srgbClr val="464646"/>
                </a:solidFill>
                <a:latin typeface="Core Sans D 35 Regular" panose="020B0503030302020204" pitchFamily="34" charset="0"/>
              </a:rPr>
              <a:t>Den 1 december 2023 lade vi om alla våra elinköp på våra danska kontor. Det innebär att 100 % av vår el nu kommer från hållbara energikällor. Våra totala koldioxidutsläpp från elförbrukning kommer därför att vara upp till 90 % lägre 2024 än vårt baslinjeår, 2019.</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kstfelt 3">
            <a:extLst>
              <a:ext uri="{FF2B5EF4-FFF2-40B4-BE49-F238E27FC236}">
                <a16:creationId xmlns:a16="http://schemas.microsoft.com/office/drawing/2014/main" id="{23FB5211-8C1B-669C-4743-16B4D9346383}"/>
              </a:ext>
            </a:extLst>
          </p:cNvPr>
          <p:cNvSpPr txBox="1"/>
          <p:nvPr/>
        </p:nvSpPr>
        <p:spPr>
          <a:xfrm>
            <a:off x="6853037" y="4367927"/>
            <a:ext cx="6360720" cy="375552"/>
          </a:xfrm>
          <a:prstGeom prst="rect">
            <a:avLst/>
          </a:prstGeom>
          <a:noFill/>
        </p:spPr>
        <p:txBody>
          <a:bodyPr wrap="square" rtlCol="0">
            <a:spAutoFit/>
          </a:bodyPr>
          <a:lstStyle/>
          <a:p>
            <a:r>
              <a:rPr lang="sv-SE" sz="1800" dirty="0">
                <a:solidFill>
                  <a:srgbClr val="00C8FF"/>
                </a:solidFill>
                <a:effectLst/>
                <a:latin typeface="Core Sans D 55 Bold" panose="020B0803030302020204" pitchFamily="34" charset="0"/>
              </a:rPr>
              <a:t>Grön el</a:t>
            </a:r>
            <a:endParaRPr lang="sv-SE" sz="1800" dirty="0">
              <a:solidFill>
                <a:srgbClr val="00C8FF"/>
              </a:solidFill>
              <a:latin typeface="Core Sans D 55 Bold" panose="020B0803030302020204" pitchFamily="34" charset="0"/>
            </a:endParaRPr>
          </a:p>
        </p:txBody>
      </p:sp>
      <p:sp>
        <p:nvSpPr>
          <p:cNvPr id="11" name="Rektangel 10">
            <a:extLst>
              <a:ext uri="{FF2B5EF4-FFF2-40B4-BE49-F238E27FC236}">
                <a16:creationId xmlns:a16="http://schemas.microsoft.com/office/drawing/2014/main" id="{B58CFAF5-7B4A-EF25-5735-4D5BEDC75BA9}"/>
              </a:ext>
            </a:extLst>
          </p:cNvPr>
          <p:cNvSpPr/>
          <p:nvPr/>
        </p:nvSpPr>
        <p:spPr>
          <a:xfrm>
            <a:off x="0" y="3442078"/>
            <a:ext cx="6072750" cy="341592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28DF0229-2F5C-F1BB-D15A-1A6A854EBF2C}"/>
              </a:ext>
            </a:extLst>
          </p:cNvPr>
          <p:cNvSpPr/>
          <p:nvPr/>
        </p:nvSpPr>
        <p:spPr>
          <a:xfrm>
            <a:off x="6072750" y="0"/>
            <a:ext cx="6119250" cy="344207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B0D22C7C-CCC0-2CC8-E9E6-63CABA3CEB6A}"/>
              </a:ext>
            </a:extLst>
          </p:cNvPr>
          <p:cNvSpPr txBox="1"/>
          <p:nvPr/>
        </p:nvSpPr>
        <p:spPr>
          <a:xfrm>
            <a:off x="318365" y="152962"/>
            <a:ext cx="4239493" cy="261610"/>
          </a:xfrm>
          <a:prstGeom prst="rect">
            <a:avLst/>
          </a:prstGeom>
          <a:noFill/>
        </p:spPr>
        <p:txBody>
          <a:bodyPr wrap="square" rtlCol="0">
            <a:spAutoFit/>
          </a:bodyPr>
          <a:lstStyle/>
          <a:p>
            <a:r>
              <a:rPr lang="sv-SE" sz="1100" dirty="0">
                <a:solidFill>
                  <a:srgbClr val="766972"/>
                </a:solidFill>
                <a:latin typeface="Core Sans D 35 Regular" panose="020B0503030302020204" pitchFamily="34" charset="0"/>
              </a:rPr>
              <a:t>KLIMAT OCH MILJÖ</a:t>
            </a:r>
          </a:p>
        </p:txBody>
      </p:sp>
    </p:spTree>
    <p:extLst>
      <p:ext uri="{BB962C8B-B14F-4D97-AF65-F5344CB8AC3E}">
        <p14:creationId xmlns:p14="http://schemas.microsoft.com/office/powerpoint/2010/main" val="2473051738"/>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871efc3-d190-4bdf-9302-c5a2ec4f675c" xsi:nil="true"/>
    <lcf76f155ced4ddcb4097134ff3c332f xmlns="19afaa2d-d0bf-4c30-8f5b-a3c4aa79fbd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565BC9BCD39A44ABA634B958859C04" ma:contentTypeVersion="17" ma:contentTypeDescription="Create a new document." ma:contentTypeScope="" ma:versionID="1bdd3b4cdccf45a52f49ce36402445f0">
  <xsd:schema xmlns:xsd="http://www.w3.org/2001/XMLSchema" xmlns:xs="http://www.w3.org/2001/XMLSchema" xmlns:p="http://schemas.microsoft.com/office/2006/metadata/properties" xmlns:ns2="19afaa2d-d0bf-4c30-8f5b-a3c4aa79fbdc" xmlns:ns3="8871efc3-d190-4bdf-9302-c5a2ec4f675c" targetNamespace="http://schemas.microsoft.com/office/2006/metadata/properties" ma:root="true" ma:fieldsID="847090d0bdd2a05f9861492836f93c8e" ns2:_="" ns3:_="">
    <xsd:import namespace="19afaa2d-d0bf-4c30-8f5b-a3c4aa79fbdc"/>
    <xsd:import namespace="8871efc3-d190-4bdf-9302-c5a2ec4f675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faa2d-d0bf-4c30-8f5b-a3c4aa79fb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7c007fe-9be9-4303-b2a7-ed227f8eadc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71efc3-d190-4bdf-9302-c5a2ec4f675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8cde68e-6c79-467f-9a45-d5c5d6833c5f}" ma:internalName="TaxCatchAll" ma:showField="CatchAllData" ma:web="8871efc3-d190-4bdf-9302-c5a2ec4f675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200EC9-7027-4048-8E70-46FC57DFCF95}">
  <ds:schemaRef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8871efc3-d190-4bdf-9302-c5a2ec4f675c"/>
    <ds:schemaRef ds:uri="19afaa2d-d0bf-4c30-8f5b-a3c4aa79fbdc"/>
    <ds:schemaRef ds:uri="http://purl.org/dc/dcmitype/"/>
  </ds:schemaRefs>
</ds:datastoreItem>
</file>

<file path=customXml/itemProps2.xml><?xml version="1.0" encoding="utf-8"?>
<ds:datastoreItem xmlns:ds="http://schemas.openxmlformats.org/officeDocument/2006/customXml" ds:itemID="{63C383CA-A664-4E5E-9461-94993F314635}">
  <ds:schemaRefs>
    <ds:schemaRef ds:uri="http://schemas.microsoft.com/sharepoint/v3/contenttype/forms"/>
  </ds:schemaRefs>
</ds:datastoreItem>
</file>

<file path=customXml/itemProps3.xml><?xml version="1.0" encoding="utf-8"?>
<ds:datastoreItem xmlns:ds="http://schemas.openxmlformats.org/officeDocument/2006/customXml" ds:itemID="{740FAA4B-C74A-4922-9456-C09B3E7D7429}"/>
</file>

<file path=docProps/app.xml><?xml version="1.0" encoding="utf-8"?>
<Properties xmlns="http://schemas.openxmlformats.org/officeDocument/2006/extended-properties" xmlns:vt="http://schemas.openxmlformats.org/officeDocument/2006/docPropsVTypes">
  <Template/>
  <TotalTime>2327</TotalTime>
  <Words>4422</Words>
  <Application>Microsoft Office PowerPoint</Application>
  <PresentationFormat>Widescreen</PresentationFormat>
  <Paragraphs>246</Paragraphs>
  <Slides>20</Slides>
  <Notes>10</Notes>
  <HiddenSlides>0</HiddenSlides>
  <MMClips>0</MMClips>
  <ScaleCrop>false</ScaleCrop>
  <HeadingPairs>
    <vt:vector size="8" baseType="variant">
      <vt:variant>
        <vt:lpstr>Benyttede skrifttyper</vt:lpstr>
      </vt:variant>
      <vt:variant>
        <vt:i4>7</vt:i4>
      </vt:variant>
      <vt:variant>
        <vt:lpstr>Tema</vt:lpstr>
      </vt:variant>
      <vt:variant>
        <vt:i4>1</vt:i4>
      </vt:variant>
      <vt:variant>
        <vt:lpstr>Integrerede OLE-servere</vt:lpstr>
      </vt:variant>
      <vt:variant>
        <vt:i4>1</vt:i4>
      </vt:variant>
      <vt:variant>
        <vt:lpstr>Slidetitler</vt:lpstr>
      </vt:variant>
      <vt:variant>
        <vt:i4>20</vt:i4>
      </vt:variant>
    </vt:vector>
  </HeadingPairs>
  <TitlesOfParts>
    <vt:vector size="29" baseType="lpstr">
      <vt:lpstr>Arial</vt:lpstr>
      <vt:lpstr>Calibri</vt:lpstr>
      <vt:lpstr>Calibri Light</vt:lpstr>
      <vt:lpstr>Core Sans D 35 Regular</vt:lpstr>
      <vt:lpstr>Core Sans D 55 Bold</vt:lpstr>
      <vt:lpstr>Open Sans</vt:lpstr>
      <vt:lpstr>Symbol</vt:lpstr>
      <vt:lpstr>Office-tema</vt:lpstr>
      <vt:lpstr>Document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Dino Karalic</dc:creator>
  <cp:lastModifiedBy>Christina Hartman Hansen</cp:lastModifiedBy>
  <cp:revision>28</cp:revision>
  <cp:lastPrinted>2022-11-08T10:34:46Z</cp:lastPrinted>
  <dcterms:created xsi:type="dcterms:W3CDTF">2022-10-05T18:31:03Z</dcterms:created>
  <dcterms:modified xsi:type="dcterms:W3CDTF">2024-04-08T07:17:39Z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0x0101000B565BC9BCD39A44ABA634B958859C04</vt:lpwstr>
  </property>
  <property fmtid="{D5CDD505-2E9C-101B-9397-08002B2CF9AE}" pid="3" name="MediaServiceImageTags">
    <vt:lpwstr/>
  </property>
</Properties>
</file>